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5BD3BB-8C2C-4BDE-9680-035DE198CA13}">
  <a:tblStyle styleId="{4C5BD3BB-8C2C-4BDE-9680-035DE198CA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RobotoMedium-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RobotoMedium-italic.fntdata"/><Relationship Id="rId16" Type="http://schemas.openxmlformats.org/officeDocument/2006/relationships/slide" Target="slides/slide10.xml"/><Relationship Id="rId38" Type="http://schemas.openxmlformats.org/officeDocument/2006/relationships/font" Target="fonts/RobotoMedium-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310d69a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310d69a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0a6bfc4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0a6bfc4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310d69a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310d69a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61d11e1c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61d11e1c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310d69a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310d69a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61d11e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61d11e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0c968f01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0c968f01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310d69a4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310d69a4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7629a876f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7629a876f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83a0ebbf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83a0ebbf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7629a876f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7629a876f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7629a87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7629a87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7629a876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7629a876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7629a876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7629a876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bit.ly/noob-anti-depression-chatbot" TargetMode="External"/><Relationship Id="rId4" Type="http://schemas.openxmlformats.org/officeDocument/2006/relationships/hyperlink" Target="https://github.com/Stark-developer01/HackFest_2022" TargetMode="External"/><Relationship Id="rId5" Type="http://schemas.openxmlformats.org/officeDocument/2006/relationships/hyperlink" Target="https://www.youtube.com/watch?v=Yw5ZACd0AR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forms.gle/L9DacwyjrPdgxyZL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77125" y="958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Anti-Depression Chatbot</a:t>
            </a:r>
            <a:endParaRPr b="1">
              <a:solidFill>
                <a:schemeClr val="accent1"/>
              </a:solidFill>
              <a:latin typeface="Georgia"/>
              <a:ea typeface="Georgia"/>
              <a:cs typeface="Georgia"/>
              <a:sym typeface="Georgia"/>
            </a:endParaRPr>
          </a:p>
        </p:txBody>
      </p:sp>
      <p:sp>
        <p:nvSpPr>
          <p:cNvPr id="68" name="Google Shape;68;p13"/>
          <p:cNvSpPr txBox="1"/>
          <p:nvPr>
            <p:ph idx="1" type="subTitle"/>
          </p:nvPr>
        </p:nvSpPr>
        <p:spPr>
          <a:xfrm>
            <a:off x="1034075" y="1891875"/>
            <a:ext cx="5210700" cy="43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Georgia"/>
              <a:buChar char="-"/>
            </a:pPr>
            <a:r>
              <a:rPr b="1" lang="en" sz="1600">
                <a:solidFill>
                  <a:schemeClr val="accent1"/>
                </a:solidFill>
                <a:latin typeface="Georgia"/>
                <a:ea typeface="Georgia"/>
                <a:cs typeface="Georgia"/>
                <a:sym typeface="Georgia"/>
              </a:rPr>
              <a:t>Impacting and </a:t>
            </a:r>
            <a:r>
              <a:rPr b="1" lang="en" sz="1600">
                <a:solidFill>
                  <a:schemeClr val="accent1"/>
                </a:solidFill>
                <a:latin typeface="Georgia"/>
                <a:ea typeface="Georgia"/>
                <a:cs typeface="Georgia"/>
                <a:sym typeface="Georgia"/>
              </a:rPr>
              <a:t>Improving lives through AI</a:t>
            </a:r>
            <a:endParaRPr b="1" sz="1600">
              <a:solidFill>
                <a:schemeClr val="accent1"/>
              </a:solidFill>
              <a:latin typeface="Georgia"/>
              <a:ea typeface="Georgia"/>
              <a:cs typeface="Georgia"/>
              <a:sym typeface="Georgia"/>
            </a:endParaRPr>
          </a:p>
        </p:txBody>
      </p:sp>
      <p:pic>
        <p:nvPicPr>
          <p:cNvPr id="69" name="Google Shape;69;p13"/>
          <p:cNvPicPr preferRelativeResize="0"/>
          <p:nvPr/>
        </p:nvPicPr>
        <p:blipFill>
          <a:blip r:embed="rId3">
            <a:alphaModFix/>
          </a:blip>
          <a:stretch>
            <a:fillRect/>
          </a:stretch>
        </p:blipFill>
        <p:spPr>
          <a:xfrm>
            <a:off x="956625" y="2571750"/>
            <a:ext cx="3615375" cy="2259600"/>
          </a:xfrm>
          <a:prstGeom prst="rect">
            <a:avLst/>
          </a:prstGeom>
          <a:noFill/>
          <a:ln>
            <a:noFill/>
          </a:ln>
        </p:spPr>
      </p:pic>
      <p:pic>
        <p:nvPicPr>
          <p:cNvPr id="70" name="Google Shape;70;p13"/>
          <p:cNvPicPr preferRelativeResize="0"/>
          <p:nvPr/>
        </p:nvPicPr>
        <p:blipFill>
          <a:blip r:embed="rId4">
            <a:alphaModFix/>
          </a:blip>
          <a:stretch>
            <a:fillRect/>
          </a:stretch>
        </p:blipFill>
        <p:spPr>
          <a:xfrm flipH="1">
            <a:off x="4977625" y="2676300"/>
            <a:ext cx="3093550" cy="2050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72" name="Google Shape;172;p22"/>
          <p:cNvSpPr txBox="1"/>
          <p:nvPr>
            <p:ph type="title"/>
          </p:nvPr>
        </p:nvSpPr>
        <p:spPr>
          <a:xfrm>
            <a:off x="376025" y="488250"/>
            <a:ext cx="844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Solution Impact and Key Metrics for Judgement</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nvSpPr>
        <p:spPr>
          <a:xfrm>
            <a:off x="327000" y="0"/>
            <a:ext cx="84900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A1A1A"/>
                </a:solidFill>
                <a:latin typeface="Raleway"/>
                <a:ea typeface="Raleway"/>
                <a:cs typeface="Raleway"/>
                <a:sym typeface="Raleway"/>
              </a:rPr>
              <a:t>Impact Metrics used to analyze the Effect of the  Solution of the Problem</a:t>
            </a:r>
            <a:r>
              <a:rPr b="1" lang="en" sz="2900">
                <a:solidFill>
                  <a:srgbClr val="1A1A1A"/>
                </a:solidFill>
                <a:latin typeface="Raleway"/>
                <a:ea typeface="Raleway"/>
                <a:cs typeface="Raleway"/>
                <a:sym typeface="Raleway"/>
              </a:rPr>
              <a:t> </a:t>
            </a:r>
            <a:endParaRPr b="1" sz="2900">
              <a:solidFill>
                <a:srgbClr val="1A1A1A"/>
              </a:solidFill>
              <a:latin typeface="Raleway"/>
              <a:ea typeface="Raleway"/>
              <a:cs typeface="Raleway"/>
              <a:sym typeface="Raleway"/>
            </a:endParaRPr>
          </a:p>
        </p:txBody>
      </p:sp>
      <p:sp>
        <p:nvSpPr>
          <p:cNvPr id="178" name="Google Shape;178;p23"/>
          <p:cNvSpPr/>
          <p:nvPr/>
        </p:nvSpPr>
        <p:spPr>
          <a:xfrm>
            <a:off x="550600" y="1047500"/>
            <a:ext cx="2296500" cy="51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User Feedback and Reviews</a:t>
            </a:r>
            <a:endParaRPr b="1" sz="1500">
              <a:solidFill>
                <a:schemeClr val="lt1"/>
              </a:solidFill>
              <a:latin typeface="Lato"/>
              <a:ea typeface="Lato"/>
              <a:cs typeface="Lato"/>
              <a:sym typeface="Lato"/>
            </a:endParaRPr>
          </a:p>
        </p:txBody>
      </p:sp>
      <p:sp>
        <p:nvSpPr>
          <p:cNvPr id="179" name="Google Shape;179;p23"/>
          <p:cNvSpPr/>
          <p:nvPr/>
        </p:nvSpPr>
        <p:spPr>
          <a:xfrm>
            <a:off x="550600" y="1799850"/>
            <a:ext cx="2296500" cy="51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User Engagement</a:t>
            </a:r>
            <a:endParaRPr b="1" sz="1500">
              <a:solidFill>
                <a:schemeClr val="lt1"/>
              </a:solidFill>
              <a:latin typeface="Lato"/>
              <a:ea typeface="Lato"/>
              <a:cs typeface="Lato"/>
              <a:sym typeface="Lato"/>
            </a:endParaRPr>
          </a:p>
        </p:txBody>
      </p:sp>
      <p:sp>
        <p:nvSpPr>
          <p:cNvPr id="180" name="Google Shape;180;p23"/>
          <p:cNvSpPr/>
          <p:nvPr/>
        </p:nvSpPr>
        <p:spPr>
          <a:xfrm>
            <a:off x="550600" y="2589200"/>
            <a:ext cx="2296500" cy="51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Comprehension Capabilities</a:t>
            </a:r>
            <a:endParaRPr b="1" sz="1500">
              <a:solidFill>
                <a:schemeClr val="lt1"/>
              </a:solidFill>
              <a:latin typeface="Lato"/>
              <a:ea typeface="Lato"/>
              <a:cs typeface="Lato"/>
              <a:sym typeface="Lato"/>
            </a:endParaRPr>
          </a:p>
        </p:txBody>
      </p:sp>
      <p:sp>
        <p:nvSpPr>
          <p:cNvPr id="181" name="Google Shape;181;p23"/>
          <p:cNvSpPr/>
          <p:nvPr/>
        </p:nvSpPr>
        <p:spPr>
          <a:xfrm>
            <a:off x="550600" y="3438525"/>
            <a:ext cx="2296500" cy="51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Speed</a:t>
            </a:r>
            <a:endParaRPr b="1" sz="1500">
              <a:solidFill>
                <a:schemeClr val="lt1"/>
              </a:solidFill>
              <a:latin typeface="Lato"/>
              <a:ea typeface="Lato"/>
              <a:cs typeface="Lato"/>
              <a:sym typeface="Lato"/>
            </a:endParaRPr>
          </a:p>
        </p:txBody>
      </p:sp>
      <p:sp>
        <p:nvSpPr>
          <p:cNvPr id="182" name="Google Shape;182;p23"/>
          <p:cNvSpPr/>
          <p:nvPr/>
        </p:nvSpPr>
        <p:spPr>
          <a:xfrm>
            <a:off x="550600" y="4222125"/>
            <a:ext cx="2296500" cy="51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Functionality</a:t>
            </a:r>
            <a:endParaRPr b="1" sz="1500">
              <a:solidFill>
                <a:schemeClr val="lt1"/>
              </a:solidFill>
              <a:latin typeface="Lato"/>
              <a:ea typeface="Lato"/>
              <a:cs typeface="Lato"/>
              <a:sym typeface="Lato"/>
            </a:endParaRPr>
          </a:p>
        </p:txBody>
      </p:sp>
      <p:sp>
        <p:nvSpPr>
          <p:cNvPr id="183" name="Google Shape;183;p23"/>
          <p:cNvSpPr/>
          <p:nvPr/>
        </p:nvSpPr>
        <p:spPr>
          <a:xfrm>
            <a:off x="4257150" y="2162450"/>
            <a:ext cx="1718975" cy="1369800"/>
          </a:xfrm>
          <a:prstGeom prst="flowChartDecision">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Lato"/>
                <a:ea typeface="Lato"/>
                <a:cs typeface="Lato"/>
                <a:sym typeface="Lato"/>
              </a:rPr>
              <a:t>Analyzing the Metrics</a:t>
            </a:r>
            <a:endParaRPr b="1" sz="1200">
              <a:solidFill>
                <a:schemeClr val="lt1"/>
              </a:solidFill>
              <a:latin typeface="Lato"/>
              <a:ea typeface="Lato"/>
              <a:cs typeface="Lato"/>
              <a:sym typeface="Lato"/>
            </a:endParaRPr>
          </a:p>
        </p:txBody>
      </p:sp>
      <p:cxnSp>
        <p:nvCxnSpPr>
          <p:cNvPr id="184" name="Google Shape;184;p23"/>
          <p:cNvCxnSpPr>
            <a:stCxn id="178" idx="3"/>
            <a:endCxn id="183" idx="1"/>
          </p:cNvCxnSpPr>
          <p:nvPr/>
        </p:nvCxnSpPr>
        <p:spPr>
          <a:xfrm>
            <a:off x="2847100" y="1305350"/>
            <a:ext cx="1410000" cy="1542000"/>
          </a:xfrm>
          <a:prstGeom prst="bentConnector3">
            <a:avLst>
              <a:gd fmla="val 50002" name="adj1"/>
            </a:avLst>
          </a:prstGeom>
          <a:noFill/>
          <a:ln cap="flat" cmpd="sng" w="19050">
            <a:solidFill>
              <a:schemeClr val="dk2"/>
            </a:solidFill>
            <a:prstDash val="solid"/>
            <a:round/>
            <a:headEnd len="med" w="med" type="none"/>
            <a:tailEnd len="med" w="med" type="none"/>
          </a:ln>
        </p:spPr>
      </p:cxnSp>
      <p:cxnSp>
        <p:nvCxnSpPr>
          <p:cNvPr id="185" name="Google Shape;185;p23"/>
          <p:cNvCxnSpPr>
            <a:stCxn id="179" idx="3"/>
            <a:endCxn id="183" idx="1"/>
          </p:cNvCxnSpPr>
          <p:nvPr/>
        </p:nvCxnSpPr>
        <p:spPr>
          <a:xfrm>
            <a:off x="2847100" y="2057700"/>
            <a:ext cx="1410000" cy="789600"/>
          </a:xfrm>
          <a:prstGeom prst="bentConnector3">
            <a:avLst>
              <a:gd fmla="val 50002" name="adj1"/>
            </a:avLst>
          </a:prstGeom>
          <a:noFill/>
          <a:ln cap="flat" cmpd="sng" w="19050">
            <a:solidFill>
              <a:schemeClr val="dk2"/>
            </a:solidFill>
            <a:prstDash val="solid"/>
            <a:round/>
            <a:headEnd len="med" w="med" type="none"/>
            <a:tailEnd len="med" w="med" type="none"/>
          </a:ln>
        </p:spPr>
      </p:cxnSp>
      <p:cxnSp>
        <p:nvCxnSpPr>
          <p:cNvPr id="186" name="Google Shape;186;p23"/>
          <p:cNvCxnSpPr>
            <a:stCxn id="180" idx="3"/>
            <a:endCxn id="183" idx="1"/>
          </p:cNvCxnSpPr>
          <p:nvPr/>
        </p:nvCxnSpPr>
        <p:spPr>
          <a:xfrm>
            <a:off x="2847100" y="2847050"/>
            <a:ext cx="1410000" cy="600"/>
          </a:xfrm>
          <a:prstGeom prst="bentConnector3">
            <a:avLst>
              <a:gd fmla="val 50002" name="adj1"/>
            </a:avLst>
          </a:prstGeom>
          <a:noFill/>
          <a:ln cap="flat" cmpd="sng" w="19050">
            <a:solidFill>
              <a:schemeClr val="dk2"/>
            </a:solidFill>
            <a:prstDash val="solid"/>
            <a:round/>
            <a:headEnd len="med" w="med" type="none"/>
            <a:tailEnd len="med" w="med" type="none"/>
          </a:ln>
        </p:spPr>
      </p:cxnSp>
      <p:cxnSp>
        <p:nvCxnSpPr>
          <p:cNvPr id="187" name="Google Shape;187;p23"/>
          <p:cNvCxnSpPr>
            <a:stCxn id="181" idx="3"/>
            <a:endCxn id="183" idx="1"/>
          </p:cNvCxnSpPr>
          <p:nvPr/>
        </p:nvCxnSpPr>
        <p:spPr>
          <a:xfrm flipH="1" rot="10800000">
            <a:off x="2847100" y="2847375"/>
            <a:ext cx="1410000" cy="849000"/>
          </a:xfrm>
          <a:prstGeom prst="bentConnector3">
            <a:avLst>
              <a:gd fmla="val 50002" name="adj1"/>
            </a:avLst>
          </a:prstGeom>
          <a:noFill/>
          <a:ln cap="flat" cmpd="sng" w="19050">
            <a:solidFill>
              <a:schemeClr val="dk2"/>
            </a:solidFill>
            <a:prstDash val="solid"/>
            <a:round/>
            <a:headEnd len="med" w="med" type="none"/>
            <a:tailEnd len="med" w="med" type="none"/>
          </a:ln>
        </p:spPr>
      </p:cxnSp>
      <p:cxnSp>
        <p:nvCxnSpPr>
          <p:cNvPr id="188" name="Google Shape;188;p23"/>
          <p:cNvCxnSpPr>
            <a:stCxn id="182" idx="3"/>
            <a:endCxn id="183" idx="1"/>
          </p:cNvCxnSpPr>
          <p:nvPr/>
        </p:nvCxnSpPr>
        <p:spPr>
          <a:xfrm flipH="1" rot="10800000">
            <a:off x="2847100" y="2847375"/>
            <a:ext cx="1410000" cy="1632600"/>
          </a:xfrm>
          <a:prstGeom prst="bentConnector3">
            <a:avLst>
              <a:gd fmla="val 50002" name="adj1"/>
            </a:avLst>
          </a:prstGeom>
          <a:noFill/>
          <a:ln cap="flat" cmpd="sng" w="19050">
            <a:solidFill>
              <a:schemeClr val="dk2"/>
            </a:solidFill>
            <a:prstDash val="solid"/>
            <a:round/>
            <a:headEnd len="med" w="med" type="none"/>
            <a:tailEnd len="med" w="med" type="none"/>
          </a:ln>
        </p:spPr>
      </p:cxnSp>
      <p:sp>
        <p:nvSpPr>
          <p:cNvPr id="189" name="Google Shape;189;p23"/>
          <p:cNvSpPr/>
          <p:nvPr/>
        </p:nvSpPr>
        <p:spPr>
          <a:xfrm>
            <a:off x="7063800" y="2262875"/>
            <a:ext cx="1826425" cy="116835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Judging the effect our solution and improving it for the better</a:t>
            </a:r>
            <a:endParaRPr b="1">
              <a:solidFill>
                <a:schemeClr val="lt1"/>
              </a:solidFill>
              <a:latin typeface="Lato"/>
              <a:ea typeface="Lato"/>
              <a:cs typeface="Lato"/>
              <a:sym typeface="Lato"/>
            </a:endParaRPr>
          </a:p>
        </p:txBody>
      </p:sp>
      <p:cxnSp>
        <p:nvCxnSpPr>
          <p:cNvPr id="190" name="Google Shape;190;p23"/>
          <p:cNvCxnSpPr>
            <a:stCxn id="183" idx="3"/>
            <a:endCxn id="189" idx="1"/>
          </p:cNvCxnSpPr>
          <p:nvPr/>
        </p:nvCxnSpPr>
        <p:spPr>
          <a:xfrm>
            <a:off x="5976125" y="2847350"/>
            <a:ext cx="1087800" cy="600"/>
          </a:xfrm>
          <a:prstGeom prst="bentConnector3">
            <a:avLst>
              <a:gd fmla="val 49994"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337600" y="4835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latin typeface="Georgia"/>
                <a:ea typeface="Georgia"/>
                <a:cs typeface="Georgia"/>
                <a:sym typeface="Georgia"/>
              </a:rPr>
              <a:t>Value Proposition of the Idea</a:t>
            </a:r>
            <a:endParaRPr b="1" sz="3500">
              <a:latin typeface="Georgia"/>
              <a:ea typeface="Georgia"/>
              <a:cs typeface="Georgia"/>
              <a:sym typeface="Georgia"/>
            </a:endParaRPr>
          </a:p>
        </p:txBody>
      </p:sp>
      <p:sp>
        <p:nvSpPr>
          <p:cNvPr id="196" name="Google Shape;196;p24"/>
          <p:cNvSpPr txBox="1"/>
          <p:nvPr>
            <p:ph idx="1" type="body"/>
          </p:nvPr>
        </p:nvSpPr>
        <p:spPr>
          <a:xfrm>
            <a:off x="40350" y="1665050"/>
            <a:ext cx="9063300" cy="34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Lato"/>
                <a:ea typeface="Lato"/>
                <a:cs typeface="Lato"/>
                <a:sym typeface="Lato"/>
              </a:rPr>
              <a:t>The sole value offered by our Idea to the users of our product mainly focuses on providing services and offering virtual help in the form of counselling, entertainment, interactive response, guidance and support and best mental practices to take a step forward towards solving mental and emotional problems in the lives of our users hence an attempt towards improving lifestyle quality and pushing them towards a healthy lifestyle. We strive to provide exactly what our users wanted through conducting user surveys and providing more by going an extra mile after </a:t>
            </a:r>
            <a:r>
              <a:rPr b="1" lang="en" sz="1400">
                <a:solidFill>
                  <a:srgbClr val="000000"/>
                </a:solidFill>
                <a:latin typeface="Lato"/>
                <a:ea typeface="Lato"/>
                <a:cs typeface="Lato"/>
                <a:sym typeface="Lato"/>
              </a:rPr>
              <a:t>thoroughly contemplating the feedbacks and surveys.</a:t>
            </a:r>
            <a:r>
              <a:rPr b="1" lang="en" sz="1400">
                <a:solidFill>
                  <a:srgbClr val="000000"/>
                </a:solidFill>
                <a:latin typeface="Lato"/>
                <a:ea typeface="Lato"/>
                <a:cs typeface="Lato"/>
                <a:sym typeface="Lato"/>
              </a:rPr>
              <a:t>  </a:t>
            </a:r>
            <a:endParaRPr b="1" sz="1400">
              <a:solidFill>
                <a:srgbClr val="000000"/>
              </a:solidFill>
              <a:latin typeface="Lato"/>
              <a:ea typeface="Lato"/>
              <a:cs typeface="Lato"/>
              <a:sym typeface="Lato"/>
            </a:endParaRPr>
          </a:p>
          <a:p>
            <a:pPr indent="0" lvl="0" marL="0" rtl="0" algn="l">
              <a:spcBef>
                <a:spcPts val="1600"/>
              </a:spcBef>
              <a:spcAft>
                <a:spcPts val="1600"/>
              </a:spcAft>
              <a:buNone/>
            </a:pPr>
            <a:r>
              <a:rPr b="1" lang="en" sz="1400">
                <a:solidFill>
                  <a:srgbClr val="000000"/>
                </a:solidFill>
                <a:latin typeface="Lato"/>
                <a:ea typeface="Lato"/>
                <a:cs typeface="Lato"/>
                <a:sym typeface="Lato"/>
              </a:rPr>
              <a:t>Our product indeed causes an innovation to the industry, shifting and parting ways from the traditional ways of dealing with mental health problems through specialized clinics and chambers for psychiatry. Since there are no industry leaders in the Mental Health Space, particularly in India, we foresee a huge opportunity to manifest what we envision and an opportunity to create disruptive innovation to disrupt the traditional and ineffective ways to diagnose and detect mental health problems in youngsters in the country. We leverage technology and integrate it into our solution to </a:t>
            </a:r>
            <a:r>
              <a:rPr b="1" lang="en" sz="1400">
                <a:solidFill>
                  <a:srgbClr val="000000"/>
                </a:solidFill>
                <a:latin typeface="Lato"/>
                <a:ea typeface="Lato"/>
                <a:cs typeface="Lato"/>
                <a:sym typeface="Lato"/>
              </a:rPr>
              <a:t>achieve</a:t>
            </a:r>
            <a:r>
              <a:rPr b="1" lang="en" sz="1400">
                <a:solidFill>
                  <a:srgbClr val="000000"/>
                </a:solidFill>
                <a:latin typeface="Lato"/>
                <a:ea typeface="Lato"/>
                <a:cs typeface="Lato"/>
                <a:sym typeface="Lato"/>
              </a:rPr>
              <a:t> the best out of our product to revolutionize the sector itself and create an impact.</a:t>
            </a:r>
            <a:endParaRPr b="1" sz="1400">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Georgia"/>
                <a:ea typeface="Georgia"/>
                <a:cs typeface="Georgia"/>
                <a:sym typeface="Georgia"/>
              </a:rPr>
              <a:t>Impact of our Solution</a:t>
            </a:r>
            <a:endParaRPr b="1" sz="2200">
              <a:latin typeface="Georgia"/>
              <a:ea typeface="Georgia"/>
              <a:cs typeface="Georgia"/>
              <a:sym typeface="Georgia"/>
            </a:endParaRPr>
          </a:p>
        </p:txBody>
      </p:sp>
      <p:sp>
        <p:nvSpPr>
          <p:cNvPr id="202" name="Google Shape;202;p25"/>
          <p:cNvSpPr/>
          <p:nvPr/>
        </p:nvSpPr>
        <p:spPr>
          <a:xfrm>
            <a:off x="1248925" y="1804225"/>
            <a:ext cx="1692000" cy="15711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a:off x="6343400" y="1804225"/>
            <a:ext cx="1606800" cy="15711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txBox="1"/>
          <p:nvPr/>
        </p:nvSpPr>
        <p:spPr>
          <a:xfrm>
            <a:off x="416325" y="3512950"/>
            <a:ext cx="3518400" cy="13275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0B5394"/>
                </a:solidFill>
                <a:latin typeface="Roboto"/>
                <a:ea typeface="Roboto"/>
                <a:cs typeface="Roboto"/>
                <a:sym typeface="Roboto"/>
              </a:rPr>
              <a:t>It can largely help in revolutionizing the mental health space in our medical industry. It can serve as a bridge for the gaps present currently in issues related to mental health. A general upliftment of the mental health and mind state of individuals as well as the society as a whole </a:t>
            </a:r>
            <a:endParaRPr sz="800">
              <a:solidFill>
                <a:srgbClr val="0B5394"/>
              </a:solidFill>
              <a:latin typeface="Roboto"/>
              <a:ea typeface="Roboto"/>
              <a:cs typeface="Roboto"/>
              <a:sym typeface="Roboto"/>
            </a:endParaRPr>
          </a:p>
        </p:txBody>
      </p:sp>
      <p:sp>
        <p:nvSpPr>
          <p:cNvPr id="205" name="Google Shape;205;p25"/>
          <p:cNvSpPr txBox="1"/>
          <p:nvPr/>
        </p:nvSpPr>
        <p:spPr>
          <a:xfrm>
            <a:off x="5088750" y="3512950"/>
            <a:ext cx="3836100" cy="1522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0B5394"/>
                </a:solidFill>
                <a:latin typeface="Roboto"/>
                <a:ea typeface="Roboto"/>
                <a:cs typeface="Roboto"/>
                <a:sym typeface="Roboto"/>
              </a:rPr>
              <a:t>The user feels a mental support who is always with them to listen and hear out to what the user has to say. The chatbot makes the user feel special and important and celebrates the smallest of the achievements and successes of the user. The chatbot positively impacts the mind of the user by directly engaging with them as much as possible and having open-ended conversations</a:t>
            </a:r>
            <a:r>
              <a:rPr b="1" lang="en" sz="700">
                <a:solidFill>
                  <a:srgbClr val="0B5394"/>
                </a:solidFill>
                <a:latin typeface="Roboto"/>
                <a:ea typeface="Roboto"/>
                <a:cs typeface="Roboto"/>
                <a:sym typeface="Roboto"/>
              </a:rPr>
              <a:t> </a:t>
            </a:r>
            <a:endParaRPr sz="400">
              <a:solidFill>
                <a:srgbClr val="0B5394"/>
              </a:solidFill>
              <a:latin typeface="Roboto"/>
              <a:ea typeface="Roboto"/>
              <a:cs typeface="Roboto"/>
              <a:sym typeface="Roboto"/>
            </a:endParaRPr>
          </a:p>
        </p:txBody>
      </p:sp>
      <p:sp>
        <p:nvSpPr>
          <p:cNvPr id="206" name="Google Shape;206;p25"/>
          <p:cNvSpPr txBox="1"/>
          <p:nvPr/>
        </p:nvSpPr>
        <p:spPr>
          <a:xfrm>
            <a:off x="1329525" y="2371650"/>
            <a:ext cx="1530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Social Impact </a:t>
            </a:r>
            <a:endParaRPr b="1" sz="1600">
              <a:solidFill>
                <a:schemeClr val="lt1"/>
              </a:solidFill>
              <a:latin typeface="Lato"/>
              <a:ea typeface="Lato"/>
              <a:cs typeface="Lato"/>
              <a:sym typeface="Lato"/>
            </a:endParaRPr>
          </a:p>
        </p:txBody>
      </p:sp>
      <p:sp>
        <p:nvSpPr>
          <p:cNvPr id="207" name="Google Shape;207;p25"/>
          <p:cNvSpPr txBox="1"/>
          <p:nvPr/>
        </p:nvSpPr>
        <p:spPr>
          <a:xfrm>
            <a:off x="6381350" y="2251225"/>
            <a:ext cx="1530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Lato"/>
                <a:ea typeface="Lato"/>
                <a:cs typeface="Lato"/>
                <a:sym typeface="Lato"/>
              </a:rPr>
              <a:t>Individual</a:t>
            </a:r>
            <a:r>
              <a:rPr b="1" lang="en" sz="1600">
                <a:solidFill>
                  <a:schemeClr val="lt1"/>
                </a:solidFill>
                <a:latin typeface="Lato"/>
                <a:ea typeface="Lato"/>
                <a:cs typeface="Lato"/>
                <a:sym typeface="Lato"/>
              </a:rPr>
              <a:t> Impact </a:t>
            </a:r>
            <a:endParaRPr b="1" sz="1600">
              <a:solidFill>
                <a:schemeClr val="lt1"/>
              </a:solidFill>
              <a:latin typeface="Lato"/>
              <a:ea typeface="Lato"/>
              <a:cs typeface="Lato"/>
              <a:sym typeface="Lato"/>
            </a:endParaRPr>
          </a:p>
        </p:txBody>
      </p:sp>
      <p:sp>
        <p:nvSpPr>
          <p:cNvPr id="208" name="Google Shape;208;p25"/>
          <p:cNvSpPr txBox="1"/>
          <p:nvPr/>
        </p:nvSpPr>
        <p:spPr>
          <a:xfrm>
            <a:off x="98250" y="842188"/>
            <a:ext cx="8826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Georgia"/>
                <a:ea typeface="Georgia"/>
                <a:cs typeface="Georgia"/>
                <a:sym typeface="Georgia"/>
              </a:rPr>
              <a:t>The Impact generated by our solution is very vital and important. The two most important impacts made are drawn below :-</a:t>
            </a:r>
            <a:endParaRPr b="1" sz="18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900">
                <a:latin typeface="Georgia"/>
                <a:ea typeface="Georgia"/>
                <a:cs typeface="Georgia"/>
                <a:sym typeface="Georgia"/>
              </a:rPr>
              <a:t>How our solution will become a game changer in the industry?</a:t>
            </a:r>
            <a:endParaRPr b="1" sz="1900">
              <a:latin typeface="Georgia"/>
              <a:ea typeface="Georgia"/>
              <a:cs typeface="Georgia"/>
              <a:sym typeface="Georgia"/>
            </a:endParaRPr>
          </a:p>
        </p:txBody>
      </p:sp>
      <p:sp>
        <p:nvSpPr>
          <p:cNvPr id="214" name="Google Shape;214;p26"/>
          <p:cNvSpPr txBox="1"/>
          <p:nvPr/>
        </p:nvSpPr>
        <p:spPr>
          <a:xfrm>
            <a:off x="49050" y="672775"/>
            <a:ext cx="9045900" cy="48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The solution we propose is one of it’s kind, with very little to no practical implementation on field by any other product at all, considering in focus </a:t>
            </a:r>
            <a:r>
              <a:rPr lang="en">
                <a:latin typeface="Georgia"/>
                <a:ea typeface="Georgia"/>
                <a:cs typeface="Georgia"/>
                <a:sym typeface="Georgia"/>
              </a:rPr>
              <a:t>the</a:t>
            </a:r>
            <a:r>
              <a:rPr lang="en">
                <a:latin typeface="Georgia"/>
                <a:ea typeface="Georgia"/>
                <a:cs typeface="Georgia"/>
                <a:sym typeface="Georgia"/>
              </a:rPr>
              <a:t> Indian market. The impact and disruption how it will cause in its specified category is mentioned through the points below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
                <a:latin typeface="Georgia"/>
                <a:ea typeface="Georgia"/>
                <a:cs typeface="Georgia"/>
                <a:sym typeface="Georgia"/>
              </a:rPr>
              <a:t>Disrupting the already prevalent traditional ways of inefficient and outdated diagnosing mechanisms for mental health problems which relies on the patient to open up inherently to their psychiatrists about their problems and is only possible if the patient speaks out about his/her problems which at times might feel forced, uncomfortable and submissive to external pressure from peers, family or mentors, as a result the patient might not open up at all. In our solution, the chat assistant acts as a supportive friend or close acquaintance and makes the patient feel comfortable and secure to open up to our assistant.</a:t>
            </a:r>
            <a:endParaRPr>
              <a:latin typeface="Georgia"/>
              <a:ea typeface="Georgia"/>
              <a:cs typeface="Georgia"/>
              <a:sym typeface="Georgia"/>
            </a:endParaRPr>
          </a:p>
          <a:p>
            <a:pPr indent="-317500" lvl="0" marL="457200" rtl="0" algn="l">
              <a:spcBef>
                <a:spcPts val="1000"/>
              </a:spcBef>
              <a:spcAft>
                <a:spcPts val="0"/>
              </a:spcAft>
              <a:buSzPts val="1400"/>
              <a:buFont typeface="Georgia"/>
              <a:buAutoNum type="arabicPeriod"/>
            </a:pPr>
            <a:r>
              <a:rPr lang="en">
                <a:latin typeface="Georgia"/>
                <a:ea typeface="Georgia"/>
                <a:cs typeface="Georgia"/>
                <a:sym typeface="Georgia"/>
              </a:rPr>
              <a:t>Proposing a new innovative way of problem diagnosis and early detection by leveraging technology which introduces a new way towards solving this problem at a large scale if implemented successfully, the innovative aspect of this idea - Using a virtual assistant to tackle mental health issue is something which has not yet been leveraged by any industry and this is what will prove to be our USP, if big giants start disrupting into our market soon. </a:t>
            </a:r>
            <a:endParaRPr>
              <a:latin typeface="Georgia"/>
              <a:ea typeface="Georgia"/>
              <a:cs typeface="Georgia"/>
              <a:sym typeface="Georgia"/>
            </a:endParaRPr>
          </a:p>
          <a:p>
            <a:pPr indent="-317500" lvl="0" marL="457200" rtl="0" algn="l">
              <a:spcBef>
                <a:spcPts val="1000"/>
              </a:spcBef>
              <a:spcAft>
                <a:spcPts val="0"/>
              </a:spcAft>
              <a:buSzPts val="1400"/>
              <a:buFont typeface="Georgia"/>
              <a:buAutoNum type="arabicPeriod"/>
            </a:pPr>
            <a:r>
              <a:rPr lang="en">
                <a:latin typeface="Georgia"/>
                <a:ea typeface="Georgia"/>
                <a:cs typeface="Georgia"/>
                <a:sym typeface="Georgia"/>
              </a:rPr>
              <a:t>Lack of big players of the </a:t>
            </a:r>
            <a:r>
              <a:rPr lang="en">
                <a:latin typeface="Georgia"/>
                <a:ea typeface="Georgia"/>
                <a:cs typeface="Georgia"/>
                <a:sym typeface="Georgia"/>
              </a:rPr>
              <a:t>industry</a:t>
            </a:r>
            <a:r>
              <a:rPr lang="en">
                <a:latin typeface="Georgia"/>
                <a:ea typeface="Georgia"/>
                <a:cs typeface="Georgia"/>
                <a:sym typeface="Georgia"/>
              </a:rPr>
              <a:t> in the mental health sector rules out the possibilities of competition and dominance already existing in the market, instead the small contributors who are trying to build something in the space can possibly help us better by providing us insights over </a:t>
            </a:r>
            <a:r>
              <a:rPr lang="en">
                <a:latin typeface="Georgia"/>
                <a:ea typeface="Georgia"/>
                <a:cs typeface="Georgia"/>
                <a:sym typeface="Georgia"/>
              </a:rPr>
              <a:t>their failed areas and opportunities missed by such small enterprises and their products. </a:t>
            </a:r>
            <a:endParaRPr>
              <a:latin typeface="Georgia"/>
              <a:ea typeface="Georgia"/>
              <a:cs typeface="Georgia"/>
              <a:sym typeface="Georgia"/>
            </a:endParaRPr>
          </a:p>
          <a:p>
            <a:pPr indent="0" lvl="0" marL="0" rtl="0" algn="l">
              <a:spcBef>
                <a:spcPts val="1000"/>
              </a:spcBef>
              <a:spcAft>
                <a:spcPts val="1000"/>
              </a:spcAft>
              <a:buNone/>
            </a:pPr>
            <a:r>
              <a:t/>
            </a:r>
            <a:endParaRPr>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Agility of Product</a:t>
            </a:r>
            <a:endParaRPr/>
          </a:p>
        </p:txBody>
      </p:sp>
      <p:sp>
        <p:nvSpPr>
          <p:cNvPr id="220" name="Google Shape;220;p27"/>
          <p:cNvSpPr txBox="1"/>
          <p:nvPr/>
        </p:nvSpPr>
        <p:spPr>
          <a:xfrm>
            <a:off x="0" y="619050"/>
            <a:ext cx="9144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The product that we have developed leverages </a:t>
            </a:r>
            <a:r>
              <a:rPr b="1" lang="en">
                <a:latin typeface="Roboto"/>
                <a:ea typeface="Roboto"/>
                <a:cs typeface="Roboto"/>
                <a:sym typeface="Roboto"/>
              </a:rPr>
              <a:t>the digital technologies on a cloud based infrastructure where we run our workloads primarily in cloud with the whole application being built in small pieces of individual software components such as dialog nodes, entities, intents which allows enough room for further modifications and enhancements and being run on cloud infrastructure it also takes care of the scalability and maintenance if the load goes up in future.</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highlight>
                  <a:srgbClr val="FFFFFF"/>
                </a:highlight>
                <a:latin typeface="Roboto"/>
                <a:ea typeface="Roboto"/>
                <a:cs typeface="Roboto"/>
                <a:sym typeface="Roboto"/>
              </a:rPr>
              <a:t>One of the biggest aspects of agility is using big data and analytics to help fuel the decision making process which we have used in our solution as well along with Machine Learning.</a:t>
            </a:r>
            <a:endParaRPr b="1">
              <a:highlight>
                <a:srgbClr val="FFFFFF"/>
              </a:highlight>
              <a:latin typeface="Roboto"/>
              <a:ea typeface="Roboto"/>
              <a:cs typeface="Roboto"/>
              <a:sym typeface="Roboto"/>
            </a:endParaRPr>
          </a:p>
        </p:txBody>
      </p:sp>
      <p:sp>
        <p:nvSpPr>
          <p:cNvPr id="221" name="Google Shape;221;p27"/>
          <p:cNvSpPr/>
          <p:nvPr/>
        </p:nvSpPr>
        <p:spPr>
          <a:xfrm>
            <a:off x="161225" y="3236525"/>
            <a:ext cx="1584600" cy="1477200"/>
          </a:xfrm>
          <a:prstGeom prst="ellipse">
            <a:avLst/>
          </a:prstGeom>
          <a:solidFill>
            <a:schemeClr val="accent1"/>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1980550" y="3236525"/>
            <a:ext cx="1584600" cy="1477200"/>
          </a:xfrm>
          <a:prstGeom prst="ellipse">
            <a:avLst/>
          </a:prstGeom>
          <a:solidFill>
            <a:schemeClr val="accent1"/>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3799863" y="3236525"/>
            <a:ext cx="1584600" cy="1477200"/>
          </a:xfrm>
          <a:prstGeom prst="ellipse">
            <a:avLst/>
          </a:prstGeom>
          <a:solidFill>
            <a:schemeClr val="accent1"/>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5619188" y="3236525"/>
            <a:ext cx="1584600" cy="1477200"/>
          </a:xfrm>
          <a:prstGeom prst="ellipse">
            <a:avLst/>
          </a:prstGeom>
          <a:solidFill>
            <a:schemeClr val="accent1"/>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7438525" y="3236525"/>
            <a:ext cx="1584600" cy="1477200"/>
          </a:xfrm>
          <a:prstGeom prst="ellipse">
            <a:avLst/>
          </a:prstGeom>
          <a:solidFill>
            <a:schemeClr val="accent1"/>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txBox="1"/>
          <p:nvPr/>
        </p:nvSpPr>
        <p:spPr>
          <a:xfrm>
            <a:off x="161225" y="3651875"/>
            <a:ext cx="1584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Multilingual Chat Support</a:t>
            </a:r>
            <a:endParaRPr b="1" sz="1500">
              <a:solidFill>
                <a:schemeClr val="lt1"/>
              </a:solidFill>
              <a:latin typeface="Lato"/>
              <a:ea typeface="Lato"/>
              <a:cs typeface="Lato"/>
              <a:sym typeface="Lato"/>
            </a:endParaRPr>
          </a:p>
        </p:txBody>
      </p:sp>
      <p:sp>
        <p:nvSpPr>
          <p:cNvPr id="227" name="Google Shape;227;p27"/>
          <p:cNvSpPr txBox="1"/>
          <p:nvPr/>
        </p:nvSpPr>
        <p:spPr>
          <a:xfrm>
            <a:off x="1980550" y="3536525"/>
            <a:ext cx="1584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Global Consumer Research</a:t>
            </a:r>
            <a:endParaRPr b="1" sz="1500">
              <a:solidFill>
                <a:schemeClr val="lt1"/>
              </a:solidFill>
              <a:latin typeface="Lato"/>
              <a:ea typeface="Lato"/>
              <a:cs typeface="Lato"/>
              <a:sym typeface="Lato"/>
            </a:endParaRPr>
          </a:p>
        </p:txBody>
      </p:sp>
      <p:sp>
        <p:nvSpPr>
          <p:cNvPr id="228" name="Google Shape;228;p27"/>
          <p:cNvSpPr txBox="1"/>
          <p:nvPr/>
        </p:nvSpPr>
        <p:spPr>
          <a:xfrm>
            <a:off x="3816963" y="3651875"/>
            <a:ext cx="155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Go-to-Market Approach</a:t>
            </a:r>
            <a:endParaRPr b="1" sz="1500">
              <a:solidFill>
                <a:schemeClr val="lt1"/>
              </a:solidFill>
              <a:latin typeface="Lato"/>
              <a:ea typeface="Lato"/>
              <a:cs typeface="Lato"/>
              <a:sym typeface="Lato"/>
            </a:endParaRPr>
          </a:p>
        </p:txBody>
      </p:sp>
      <p:sp>
        <p:nvSpPr>
          <p:cNvPr id="229" name="Google Shape;229;p27"/>
          <p:cNvSpPr txBox="1"/>
          <p:nvPr/>
        </p:nvSpPr>
        <p:spPr>
          <a:xfrm>
            <a:off x="5718650" y="3536525"/>
            <a:ext cx="1385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Reverse Engineering &amp; Innovation</a:t>
            </a:r>
            <a:endParaRPr b="1" sz="1500">
              <a:solidFill>
                <a:schemeClr val="lt1"/>
              </a:solidFill>
              <a:latin typeface="Lato"/>
              <a:ea typeface="Lato"/>
              <a:cs typeface="Lato"/>
              <a:sym typeface="Lato"/>
            </a:endParaRPr>
          </a:p>
        </p:txBody>
      </p:sp>
      <p:sp>
        <p:nvSpPr>
          <p:cNvPr id="230" name="Google Shape;230;p27"/>
          <p:cNvSpPr txBox="1"/>
          <p:nvPr/>
        </p:nvSpPr>
        <p:spPr>
          <a:xfrm>
            <a:off x="7537975" y="3421025"/>
            <a:ext cx="1385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Advertising and Marketing Campaign</a:t>
            </a:r>
            <a:endParaRPr b="1" sz="1500">
              <a:solidFill>
                <a:schemeClr val="lt1"/>
              </a:solidFill>
              <a:latin typeface="Lato"/>
              <a:ea typeface="Lato"/>
              <a:cs typeface="Lato"/>
              <a:sym typeface="Lato"/>
            </a:endParaRPr>
          </a:p>
        </p:txBody>
      </p:sp>
      <p:sp>
        <p:nvSpPr>
          <p:cNvPr id="231" name="Google Shape;231;p27"/>
          <p:cNvSpPr txBox="1"/>
          <p:nvPr/>
        </p:nvSpPr>
        <p:spPr>
          <a:xfrm>
            <a:off x="109500" y="2571750"/>
            <a:ext cx="892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accent1"/>
                </a:solidFill>
                <a:latin typeface="Georgia"/>
                <a:ea typeface="Georgia"/>
                <a:cs typeface="Georgia"/>
                <a:sym typeface="Georgia"/>
              </a:rPr>
              <a:t>The 5 Product Strategies to keep our product flexible to support Global Standardization</a:t>
            </a:r>
            <a:endParaRPr b="1" sz="1500" u="sng">
              <a:solidFill>
                <a:schemeClr val="accent1"/>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Revenue model</a:t>
            </a:r>
            <a:endParaRPr sz="2800"/>
          </a:p>
        </p:txBody>
      </p:sp>
      <p:sp>
        <p:nvSpPr>
          <p:cNvPr id="237" name="Google Shape;237;p28"/>
          <p:cNvSpPr txBox="1"/>
          <p:nvPr>
            <p:ph idx="1" type="body"/>
          </p:nvPr>
        </p:nvSpPr>
        <p:spPr>
          <a:xfrm>
            <a:off x="226075" y="1311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revenue model that we plan to use for our product or idea is a mixture of two models -</a:t>
            </a:r>
            <a:endParaRPr sz="1600"/>
          </a:p>
          <a:p>
            <a:pPr indent="0" lvl="0" marL="0" rtl="0" algn="l">
              <a:spcBef>
                <a:spcPts val="1600"/>
              </a:spcBef>
              <a:spcAft>
                <a:spcPts val="1600"/>
              </a:spcAft>
              <a:buNone/>
            </a:pPr>
            <a:r>
              <a:rPr b="1" lang="en" sz="1800">
                <a:latin typeface="Lato"/>
                <a:ea typeface="Lato"/>
                <a:cs typeface="Lato"/>
                <a:sym typeface="Lato"/>
              </a:rPr>
              <a:t>Freemium Model and Subscription Revenue Model</a:t>
            </a:r>
            <a:endParaRPr b="1" sz="1400">
              <a:latin typeface="Lato"/>
              <a:ea typeface="Lato"/>
              <a:cs typeface="Lato"/>
              <a:sym typeface="Lato"/>
            </a:endParaRPr>
          </a:p>
        </p:txBody>
      </p:sp>
      <p:sp>
        <p:nvSpPr>
          <p:cNvPr id="238" name="Google Shape;238;p28"/>
          <p:cNvSpPr txBox="1"/>
          <p:nvPr>
            <p:ph type="title"/>
          </p:nvPr>
        </p:nvSpPr>
        <p:spPr>
          <a:xfrm>
            <a:off x="4865225" y="357800"/>
            <a:ext cx="2716200" cy="587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Product (Chatbot)</a:t>
            </a:r>
            <a:endParaRPr sz="2000"/>
          </a:p>
        </p:txBody>
      </p:sp>
      <p:sp>
        <p:nvSpPr>
          <p:cNvPr id="239" name="Google Shape;239;p28"/>
          <p:cNvSpPr txBox="1"/>
          <p:nvPr>
            <p:ph type="title"/>
          </p:nvPr>
        </p:nvSpPr>
        <p:spPr>
          <a:xfrm>
            <a:off x="3780951" y="1816700"/>
            <a:ext cx="2168400" cy="7278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100"/>
              <a:t>Essential and Primary Services (Chatbot advices, suggestions, normal conversation, playing videos and fun activities)</a:t>
            </a:r>
            <a:endParaRPr sz="1100"/>
          </a:p>
        </p:txBody>
      </p:sp>
      <p:sp>
        <p:nvSpPr>
          <p:cNvPr id="240" name="Google Shape;240;p28"/>
          <p:cNvSpPr txBox="1"/>
          <p:nvPr>
            <p:ph type="title"/>
          </p:nvPr>
        </p:nvSpPr>
        <p:spPr>
          <a:xfrm>
            <a:off x="4761050" y="3802350"/>
            <a:ext cx="2233500" cy="11196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100"/>
              <a:t>Advanced features and personalized services (Counselling, support and healthcare suggestions, personal chat assistant through google account services)</a:t>
            </a:r>
            <a:endParaRPr sz="1100"/>
          </a:p>
        </p:txBody>
      </p:sp>
      <p:sp>
        <p:nvSpPr>
          <p:cNvPr id="241" name="Google Shape;241;p28"/>
          <p:cNvSpPr txBox="1"/>
          <p:nvPr/>
        </p:nvSpPr>
        <p:spPr>
          <a:xfrm>
            <a:off x="3908288" y="2540200"/>
            <a:ext cx="1719000" cy="3693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Roboto"/>
                <a:ea typeface="Roboto"/>
                <a:cs typeface="Roboto"/>
                <a:sym typeface="Roboto"/>
              </a:rPr>
              <a:t>(Basic Account - Free)</a:t>
            </a:r>
            <a:endParaRPr b="1" sz="1200">
              <a:solidFill>
                <a:schemeClr val="accent1"/>
              </a:solidFill>
              <a:latin typeface="Roboto"/>
              <a:ea typeface="Roboto"/>
              <a:cs typeface="Roboto"/>
              <a:sym typeface="Roboto"/>
            </a:endParaRPr>
          </a:p>
        </p:txBody>
      </p:sp>
      <p:cxnSp>
        <p:nvCxnSpPr>
          <p:cNvPr id="242" name="Google Shape;242;p28"/>
          <p:cNvCxnSpPr>
            <a:stCxn id="238" idx="2"/>
            <a:endCxn id="239" idx="0"/>
          </p:cNvCxnSpPr>
          <p:nvPr/>
        </p:nvCxnSpPr>
        <p:spPr>
          <a:xfrm flipH="1">
            <a:off x="4865225" y="944900"/>
            <a:ext cx="1358100" cy="871800"/>
          </a:xfrm>
          <a:prstGeom prst="straightConnector1">
            <a:avLst/>
          </a:prstGeom>
          <a:noFill/>
          <a:ln cap="flat" cmpd="sng" w="19050">
            <a:solidFill>
              <a:schemeClr val="accent1"/>
            </a:solidFill>
            <a:prstDash val="solid"/>
            <a:round/>
            <a:headEnd len="med" w="med" type="none"/>
            <a:tailEnd len="med" w="med" type="triangle"/>
          </a:ln>
        </p:spPr>
      </p:cxnSp>
      <p:cxnSp>
        <p:nvCxnSpPr>
          <p:cNvPr id="243" name="Google Shape;243;p28"/>
          <p:cNvCxnSpPr>
            <a:stCxn id="241" idx="2"/>
            <a:endCxn id="240" idx="0"/>
          </p:cNvCxnSpPr>
          <p:nvPr/>
        </p:nvCxnSpPr>
        <p:spPr>
          <a:xfrm>
            <a:off x="4767788" y="2909500"/>
            <a:ext cx="1110000" cy="892800"/>
          </a:xfrm>
          <a:prstGeom prst="straightConnector1">
            <a:avLst/>
          </a:prstGeom>
          <a:noFill/>
          <a:ln cap="flat" cmpd="sng" w="19050">
            <a:solidFill>
              <a:schemeClr val="accent1"/>
            </a:solidFill>
            <a:prstDash val="solid"/>
            <a:round/>
            <a:headEnd len="med" w="med" type="none"/>
            <a:tailEnd len="med" w="med" type="triangle"/>
          </a:ln>
        </p:spPr>
      </p:cxnSp>
      <p:sp>
        <p:nvSpPr>
          <p:cNvPr id="244" name="Google Shape;244;p28"/>
          <p:cNvSpPr txBox="1"/>
          <p:nvPr/>
        </p:nvSpPr>
        <p:spPr>
          <a:xfrm rot="2306641">
            <a:off x="4468166" y="3244700"/>
            <a:ext cx="1306153" cy="3538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Roboto Medium"/>
                <a:ea typeface="Roboto Medium"/>
                <a:cs typeface="Roboto Medium"/>
                <a:sym typeface="Roboto Medium"/>
              </a:rPr>
              <a:t>Upgradation </a:t>
            </a:r>
            <a:endParaRPr sz="1100">
              <a:solidFill>
                <a:schemeClr val="accent1"/>
              </a:solidFill>
              <a:latin typeface="Roboto Medium"/>
              <a:ea typeface="Roboto Medium"/>
              <a:cs typeface="Roboto Medium"/>
              <a:sym typeface="Roboto Medium"/>
            </a:endParaRPr>
          </a:p>
        </p:txBody>
      </p:sp>
      <p:sp>
        <p:nvSpPr>
          <p:cNvPr id="245" name="Google Shape;245;p28"/>
          <p:cNvSpPr txBox="1"/>
          <p:nvPr/>
        </p:nvSpPr>
        <p:spPr>
          <a:xfrm>
            <a:off x="6994550" y="4177500"/>
            <a:ext cx="178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Roboto"/>
                <a:ea typeface="Roboto"/>
                <a:cs typeface="Roboto"/>
                <a:sym typeface="Roboto"/>
              </a:rPr>
              <a:t>Premium Account - Paid (Different Plans)</a:t>
            </a:r>
            <a:endParaRPr b="1" sz="1200">
              <a:solidFill>
                <a:schemeClr val="accent1"/>
              </a:solidFill>
              <a:latin typeface="Roboto"/>
              <a:ea typeface="Roboto"/>
              <a:cs typeface="Roboto"/>
              <a:sym typeface="Roboto"/>
            </a:endParaRPr>
          </a:p>
        </p:txBody>
      </p:sp>
      <p:sp>
        <p:nvSpPr>
          <p:cNvPr id="246" name="Google Shape;246;p28"/>
          <p:cNvSpPr txBox="1"/>
          <p:nvPr>
            <p:ph type="title"/>
          </p:nvPr>
        </p:nvSpPr>
        <p:spPr>
          <a:xfrm>
            <a:off x="6635800" y="1816700"/>
            <a:ext cx="1973700" cy="8718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100"/>
              <a:t>All Services provided by the product (Chat Counseling, advices, guidance, health suggestions etc.)</a:t>
            </a:r>
            <a:endParaRPr sz="1100"/>
          </a:p>
        </p:txBody>
      </p:sp>
      <p:sp>
        <p:nvSpPr>
          <p:cNvPr id="247" name="Google Shape;247;p28"/>
          <p:cNvSpPr txBox="1"/>
          <p:nvPr/>
        </p:nvSpPr>
        <p:spPr>
          <a:xfrm>
            <a:off x="3304550" y="1057550"/>
            <a:ext cx="2644800" cy="646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1000">
                <a:latin typeface="Roboto"/>
                <a:ea typeface="Roboto"/>
                <a:cs typeface="Roboto"/>
                <a:sym typeface="Roboto"/>
              </a:rPr>
              <a:t>Users can </a:t>
            </a:r>
            <a:r>
              <a:rPr b="1" lang="en" sz="1000">
                <a:latin typeface="Roboto"/>
                <a:ea typeface="Roboto"/>
                <a:cs typeface="Roboto"/>
                <a:sym typeface="Roboto"/>
              </a:rPr>
              <a:t>initially</a:t>
            </a:r>
            <a:r>
              <a:rPr b="1" lang="en" sz="1000">
                <a:latin typeface="Roboto"/>
                <a:ea typeface="Roboto"/>
                <a:cs typeface="Roboto"/>
                <a:sym typeface="Roboto"/>
              </a:rPr>
              <a:t> opt for services which are free and can continue to use the chatbot for absolutely free</a:t>
            </a:r>
            <a:endParaRPr b="1" sz="1000">
              <a:latin typeface="Roboto"/>
              <a:ea typeface="Roboto"/>
              <a:cs typeface="Roboto"/>
              <a:sym typeface="Roboto"/>
            </a:endParaRPr>
          </a:p>
        </p:txBody>
      </p:sp>
      <p:cxnSp>
        <p:nvCxnSpPr>
          <p:cNvPr id="248" name="Google Shape;248;p28"/>
          <p:cNvCxnSpPr>
            <a:stCxn id="238" idx="2"/>
            <a:endCxn id="246" idx="0"/>
          </p:cNvCxnSpPr>
          <p:nvPr/>
        </p:nvCxnSpPr>
        <p:spPr>
          <a:xfrm>
            <a:off x="6223325" y="944900"/>
            <a:ext cx="1399200" cy="871800"/>
          </a:xfrm>
          <a:prstGeom prst="straightConnector1">
            <a:avLst/>
          </a:prstGeom>
          <a:noFill/>
          <a:ln cap="flat" cmpd="sng" w="19050">
            <a:solidFill>
              <a:schemeClr val="accent1"/>
            </a:solidFill>
            <a:prstDash val="solid"/>
            <a:round/>
            <a:headEnd len="med" w="med" type="none"/>
            <a:tailEnd len="med" w="med" type="triangle"/>
          </a:ln>
        </p:spPr>
      </p:cxnSp>
      <p:sp>
        <p:nvSpPr>
          <p:cNvPr id="249" name="Google Shape;249;p28"/>
          <p:cNvSpPr txBox="1"/>
          <p:nvPr/>
        </p:nvSpPr>
        <p:spPr>
          <a:xfrm>
            <a:off x="7353925" y="903650"/>
            <a:ext cx="1719000" cy="954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en" sz="1000">
                <a:latin typeface="Roboto"/>
                <a:ea typeface="Roboto"/>
                <a:cs typeface="Roboto"/>
                <a:sym typeface="Roboto"/>
              </a:rPr>
              <a:t>Users can also go for direct subscription based on several subscription plans to access all the services of the product</a:t>
            </a:r>
            <a:endParaRPr b="1" sz="1000">
              <a:latin typeface="Roboto"/>
              <a:ea typeface="Roboto"/>
              <a:cs typeface="Roboto"/>
              <a:sym typeface="Roboto"/>
            </a:endParaRPr>
          </a:p>
        </p:txBody>
      </p:sp>
      <p:sp>
        <p:nvSpPr>
          <p:cNvPr id="250" name="Google Shape;250;p28"/>
          <p:cNvSpPr txBox="1"/>
          <p:nvPr/>
        </p:nvSpPr>
        <p:spPr>
          <a:xfrm>
            <a:off x="6691700" y="2740675"/>
            <a:ext cx="223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Roboto"/>
                <a:ea typeface="Roboto"/>
                <a:cs typeface="Roboto"/>
                <a:sym typeface="Roboto"/>
              </a:rPr>
              <a:t>Subscription Plan (yearly or monthly) - Paid</a:t>
            </a:r>
            <a:endParaRPr b="1" sz="1200">
              <a:solidFill>
                <a:schemeClr val="accen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9"/>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256" name="Google Shape;256;p29"/>
          <p:cNvSpPr txBox="1"/>
          <p:nvPr>
            <p:ph type="title"/>
          </p:nvPr>
        </p:nvSpPr>
        <p:spPr>
          <a:xfrm>
            <a:off x="490250" y="488250"/>
            <a:ext cx="83196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Demonstration of Work till now</a:t>
            </a:r>
            <a:endParaRPr>
              <a:latin typeface="Georgia"/>
              <a:ea typeface="Georgia"/>
              <a:cs typeface="Georgia"/>
              <a:sym typeface="Georgia"/>
            </a:endParaRPr>
          </a:p>
          <a:p>
            <a:pPr indent="-355600" lvl="0" marL="457200" rtl="0" algn="ctr">
              <a:spcBef>
                <a:spcPts val="0"/>
              </a:spcBef>
              <a:spcAft>
                <a:spcPts val="0"/>
              </a:spcAft>
              <a:buSzPts val="2000"/>
              <a:buChar char="-"/>
            </a:pPr>
            <a:r>
              <a:rPr i="1" lang="en" sz="2000"/>
              <a:t>Representation, Principles and Future Scope</a:t>
            </a:r>
            <a:endParaRPr i="1"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Graphical Representation</a:t>
            </a:r>
            <a:endParaRPr b="1" sz="2000"/>
          </a:p>
        </p:txBody>
      </p:sp>
      <p:pic>
        <p:nvPicPr>
          <p:cNvPr descr="Forms response chart. Question title: How frequent do you think you can share your mental state and your thoughts with your -&gt;. Number of responses: ." id="262" name="Google Shape;262;p30"/>
          <p:cNvPicPr preferRelativeResize="0"/>
          <p:nvPr/>
        </p:nvPicPr>
        <p:blipFill>
          <a:blip r:embed="rId3">
            <a:alphaModFix/>
          </a:blip>
          <a:stretch>
            <a:fillRect/>
          </a:stretch>
        </p:blipFill>
        <p:spPr>
          <a:xfrm>
            <a:off x="3034839" y="1648102"/>
            <a:ext cx="2897970" cy="1416475"/>
          </a:xfrm>
          <a:prstGeom prst="rect">
            <a:avLst/>
          </a:prstGeom>
          <a:noFill/>
          <a:ln>
            <a:noFill/>
          </a:ln>
        </p:spPr>
      </p:pic>
      <p:pic>
        <p:nvPicPr>
          <p:cNvPr descr="Forms response chart. Question title: Where do you think in the Depression Intensity Scale Circles, the majority of the Indian youths lie?. Number of responses: 125 responses." id="263" name="Google Shape;263;p30"/>
          <p:cNvPicPr preferRelativeResize="0"/>
          <p:nvPr/>
        </p:nvPicPr>
        <p:blipFill>
          <a:blip r:embed="rId4">
            <a:alphaModFix/>
          </a:blip>
          <a:stretch>
            <a:fillRect/>
          </a:stretch>
        </p:blipFill>
        <p:spPr>
          <a:xfrm>
            <a:off x="37675" y="1648100"/>
            <a:ext cx="2986091" cy="1416475"/>
          </a:xfrm>
          <a:prstGeom prst="rect">
            <a:avLst/>
          </a:prstGeom>
          <a:noFill/>
          <a:ln>
            <a:noFill/>
          </a:ln>
        </p:spPr>
      </p:pic>
      <p:pic>
        <p:nvPicPr>
          <p:cNvPr descr="Forms response chart. Question title: Should the chat assistant be. Number of responses: 125 responses." id="264" name="Google Shape;264;p30"/>
          <p:cNvPicPr preferRelativeResize="0"/>
          <p:nvPr/>
        </p:nvPicPr>
        <p:blipFill rotWithShape="1">
          <a:blip r:embed="rId5">
            <a:alphaModFix/>
          </a:blip>
          <a:srcRect b="0" l="2781" r="22434" t="0"/>
          <a:stretch/>
        </p:blipFill>
        <p:spPr>
          <a:xfrm>
            <a:off x="0" y="3162975"/>
            <a:ext cx="2517127" cy="1416475"/>
          </a:xfrm>
          <a:prstGeom prst="rect">
            <a:avLst/>
          </a:prstGeom>
          <a:noFill/>
          <a:ln>
            <a:noFill/>
          </a:ln>
        </p:spPr>
      </p:pic>
      <p:pic>
        <p:nvPicPr>
          <p:cNvPr descr="Forms response chart. Question title: What are the key factors that you think can cause depression in youngsters today?. Number of responses: 125 responses." id="265" name="Google Shape;265;p30"/>
          <p:cNvPicPr preferRelativeResize="0"/>
          <p:nvPr/>
        </p:nvPicPr>
        <p:blipFill>
          <a:blip r:embed="rId6">
            <a:alphaModFix/>
          </a:blip>
          <a:stretch>
            <a:fillRect/>
          </a:stretch>
        </p:blipFill>
        <p:spPr>
          <a:xfrm>
            <a:off x="2570151" y="3064575"/>
            <a:ext cx="3320700" cy="1850625"/>
          </a:xfrm>
          <a:prstGeom prst="rect">
            <a:avLst/>
          </a:prstGeom>
          <a:noFill/>
          <a:ln>
            <a:noFill/>
          </a:ln>
        </p:spPr>
      </p:pic>
      <p:sp>
        <p:nvSpPr>
          <p:cNvPr id="266" name="Google Shape;266;p30"/>
          <p:cNvSpPr txBox="1"/>
          <p:nvPr/>
        </p:nvSpPr>
        <p:spPr>
          <a:xfrm>
            <a:off x="16800" y="724688"/>
            <a:ext cx="8989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eorgia"/>
                <a:ea typeface="Georgia"/>
                <a:cs typeface="Georgia"/>
                <a:sym typeface="Georgia"/>
              </a:rPr>
              <a:t>To understand our users and audiences better, we conducted a user-survey with curated set of questions related to Mental health, depression, chatbot usage, their daily activities, habits and behaviours to understand our audience better and take a peek into their thought processes and their expectations from the product we are building. The following graphs shows the responses of few of the questions from the survey form with the help of  creative graphical representation.</a:t>
            </a:r>
            <a:endParaRPr sz="1200">
              <a:latin typeface="Georgia"/>
              <a:ea typeface="Georgia"/>
              <a:cs typeface="Georgia"/>
              <a:sym typeface="Georgia"/>
            </a:endParaRPr>
          </a:p>
        </p:txBody>
      </p:sp>
      <p:pic>
        <p:nvPicPr>
          <p:cNvPr descr="Forms response chart. Question title: What do you think Depression is?. Number of responses: 125 responses." id="267" name="Google Shape;267;p30"/>
          <p:cNvPicPr preferRelativeResize="0"/>
          <p:nvPr/>
        </p:nvPicPr>
        <p:blipFill>
          <a:blip r:embed="rId7">
            <a:alphaModFix/>
          </a:blip>
          <a:stretch>
            <a:fillRect/>
          </a:stretch>
        </p:blipFill>
        <p:spPr>
          <a:xfrm>
            <a:off x="5943875" y="1753750"/>
            <a:ext cx="3200124" cy="1610049"/>
          </a:xfrm>
          <a:prstGeom prst="rect">
            <a:avLst/>
          </a:prstGeom>
          <a:noFill/>
          <a:ln>
            <a:noFill/>
          </a:ln>
        </p:spPr>
      </p:pic>
      <p:pic>
        <p:nvPicPr>
          <p:cNvPr descr="Forms response chart. Question title: Will you be willing to share your thoughts and heart out to a chat assistant(i.e. chatbot) as a partner who is willing to hear you, give you suggestions to feel happy, and to detect the level depression(if applicable) ?. Number of responses: 125 responses." id="268" name="Google Shape;268;p30"/>
          <p:cNvPicPr preferRelativeResize="0"/>
          <p:nvPr/>
        </p:nvPicPr>
        <p:blipFill>
          <a:blip r:embed="rId8">
            <a:alphaModFix/>
          </a:blip>
          <a:stretch>
            <a:fillRect/>
          </a:stretch>
        </p:blipFill>
        <p:spPr>
          <a:xfrm>
            <a:off x="5931250" y="3391500"/>
            <a:ext cx="3156540" cy="143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Scope of the Idea</a:t>
            </a:r>
            <a:endParaRPr/>
          </a:p>
        </p:txBody>
      </p:sp>
      <p:sp>
        <p:nvSpPr>
          <p:cNvPr id="274" name="Google Shape;274;p31"/>
          <p:cNvSpPr txBox="1"/>
          <p:nvPr/>
        </p:nvSpPr>
        <p:spPr>
          <a:xfrm>
            <a:off x="21450" y="711750"/>
            <a:ext cx="8980200" cy="392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Roboto"/>
                <a:ea typeface="Roboto"/>
                <a:cs typeface="Roboto"/>
                <a:sym typeface="Roboto"/>
              </a:rPr>
              <a:t>Vision : </a:t>
            </a:r>
            <a:r>
              <a:rPr lang="en" sz="1600">
                <a:latin typeface="Roboto"/>
                <a:ea typeface="Roboto"/>
                <a:cs typeface="Roboto"/>
                <a:sym typeface="Roboto"/>
              </a:rPr>
              <a:t>The sole vision of this Idea is to revolutionize</a:t>
            </a:r>
            <a:r>
              <a:rPr b="1" lang="en" sz="1900">
                <a:latin typeface="Roboto"/>
                <a:ea typeface="Roboto"/>
                <a:cs typeface="Roboto"/>
                <a:sym typeface="Roboto"/>
              </a:rPr>
              <a:t> </a:t>
            </a:r>
            <a:r>
              <a:rPr lang="en" sz="1600">
                <a:latin typeface="Roboto"/>
                <a:ea typeface="Roboto"/>
                <a:cs typeface="Roboto"/>
                <a:sym typeface="Roboto"/>
              </a:rPr>
              <a:t>the mental health sector and to impact the lives of people by helping them to the greatest extent to solve the mental health problems and depression and improve their quality of lives.</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In future, we also plan to raise awareness and encourage the people to give the due important to Mental Health and acknowledge and face their problems, so that we can bring about more people suffering through the depressive phase and the mental disorders to speak up openly and fearlessly without any feeling of shame and to remove the perception of mental health disorders as a Taboo, through the use of collective insights and analysis drawn from the data to raise an alarm among the individuals.</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Keeping in mind a noble cause and a sense of offering help, we do not plan to extensively commercialize on this idea making profits and revenue the sole factor to determine the sustainability and future of our product because we believe in the societal and individual importance of this idea covering a holistic approach to the problem itself.</a:t>
            </a:r>
            <a:endParaRPr sz="16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ctrTitle"/>
          </p:nvPr>
        </p:nvSpPr>
        <p:spPr>
          <a:xfrm>
            <a:off x="551675" y="255150"/>
            <a:ext cx="8222100" cy="89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u="sng"/>
              <a:t>Contents</a:t>
            </a:r>
            <a:endParaRPr sz="3200" u="sng"/>
          </a:p>
        </p:txBody>
      </p:sp>
      <p:sp>
        <p:nvSpPr>
          <p:cNvPr id="76" name="Google Shape;76;p14"/>
          <p:cNvSpPr txBox="1"/>
          <p:nvPr>
            <p:ph idx="1" type="subTitle"/>
          </p:nvPr>
        </p:nvSpPr>
        <p:spPr>
          <a:xfrm>
            <a:off x="348725" y="1231375"/>
            <a:ext cx="7021200" cy="2850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Mission</a:t>
            </a:r>
            <a:endParaRPr sz="1200"/>
          </a:p>
          <a:p>
            <a:pPr indent="-304800" lvl="0" marL="457200" rtl="0" algn="l">
              <a:spcBef>
                <a:spcPts val="0"/>
              </a:spcBef>
              <a:spcAft>
                <a:spcPts val="0"/>
              </a:spcAft>
              <a:buSzPts val="1200"/>
              <a:buAutoNum type="arabicPeriod"/>
            </a:pPr>
            <a:r>
              <a:rPr lang="en" sz="1200"/>
              <a:t>The Team</a:t>
            </a:r>
            <a:endParaRPr sz="1200"/>
          </a:p>
          <a:p>
            <a:pPr indent="-304800" lvl="0" marL="457200" rtl="0" algn="l">
              <a:spcBef>
                <a:spcPts val="0"/>
              </a:spcBef>
              <a:spcAft>
                <a:spcPts val="0"/>
              </a:spcAft>
              <a:buSzPts val="1200"/>
              <a:buAutoNum type="arabicPeriod"/>
            </a:pPr>
            <a:r>
              <a:rPr lang="en" sz="1200"/>
              <a:t>The Problem Statement </a:t>
            </a:r>
            <a:endParaRPr sz="1200"/>
          </a:p>
          <a:p>
            <a:pPr indent="-304800" lvl="0" marL="457200" rtl="0" algn="l">
              <a:spcBef>
                <a:spcPts val="0"/>
              </a:spcBef>
              <a:spcAft>
                <a:spcPts val="0"/>
              </a:spcAft>
              <a:buSzPts val="1200"/>
              <a:buAutoNum type="arabicPeriod"/>
            </a:pPr>
            <a:r>
              <a:rPr lang="en" sz="1200"/>
              <a:t>The Solution</a:t>
            </a:r>
            <a:endParaRPr sz="1200"/>
          </a:p>
          <a:p>
            <a:pPr indent="-304800" lvl="0" marL="457200" rtl="0" algn="l">
              <a:spcBef>
                <a:spcPts val="0"/>
              </a:spcBef>
              <a:spcAft>
                <a:spcPts val="0"/>
              </a:spcAft>
              <a:buSzPts val="1200"/>
              <a:buAutoNum type="arabicPeriod"/>
            </a:pPr>
            <a:r>
              <a:rPr lang="en" sz="1200"/>
              <a:t>How It Works</a:t>
            </a:r>
            <a:endParaRPr sz="1200"/>
          </a:p>
          <a:p>
            <a:pPr indent="-304800" lvl="0" marL="457200" rtl="0" algn="l">
              <a:spcBef>
                <a:spcPts val="0"/>
              </a:spcBef>
              <a:spcAft>
                <a:spcPts val="0"/>
              </a:spcAft>
              <a:buSzPts val="1200"/>
              <a:buAutoNum type="arabicPeriod"/>
            </a:pPr>
            <a:r>
              <a:rPr lang="en" sz="1200"/>
              <a:t>The Architecture Diagram</a:t>
            </a:r>
            <a:endParaRPr sz="1200"/>
          </a:p>
          <a:p>
            <a:pPr indent="-304800" lvl="0" marL="457200" rtl="0" algn="l">
              <a:spcBef>
                <a:spcPts val="0"/>
              </a:spcBef>
              <a:spcAft>
                <a:spcPts val="0"/>
              </a:spcAft>
              <a:buSzPts val="1200"/>
              <a:buAutoNum type="arabicPeriod"/>
            </a:pPr>
            <a:r>
              <a:rPr lang="en" sz="1200"/>
              <a:t>General Flowchart for Chatbot</a:t>
            </a:r>
            <a:endParaRPr sz="1200"/>
          </a:p>
          <a:p>
            <a:pPr indent="-304800" lvl="0" marL="457200" rtl="0" algn="l">
              <a:spcBef>
                <a:spcPts val="0"/>
              </a:spcBef>
              <a:spcAft>
                <a:spcPts val="0"/>
              </a:spcAft>
              <a:buSzPts val="1200"/>
              <a:buAutoNum type="arabicPeriod"/>
            </a:pPr>
            <a:r>
              <a:rPr lang="en" sz="1200"/>
              <a:t>Impact Matrix</a:t>
            </a:r>
            <a:endParaRPr sz="1200"/>
          </a:p>
          <a:p>
            <a:pPr indent="-304800" lvl="0" marL="457200" rtl="0" algn="l">
              <a:spcBef>
                <a:spcPts val="0"/>
              </a:spcBef>
              <a:spcAft>
                <a:spcPts val="0"/>
              </a:spcAft>
              <a:buSzPts val="1200"/>
              <a:buAutoNum type="arabicPeriod"/>
            </a:pPr>
            <a:r>
              <a:rPr lang="en" sz="1200"/>
              <a:t>Value Proposition</a:t>
            </a:r>
            <a:endParaRPr sz="1200"/>
          </a:p>
          <a:p>
            <a:pPr indent="-304800" lvl="0" marL="457200" rtl="0" algn="l">
              <a:spcBef>
                <a:spcPts val="0"/>
              </a:spcBef>
              <a:spcAft>
                <a:spcPts val="0"/>
              </a:spcAft>
              <a:buSzPts val="1200"/>
              <a:buAutoNum type="arabicPeriod"/>
            </a:pPr>
            <a:r>
              <a:rPr lang="en" sz="1200"/>
              <a:t>Impact of our solution</a:t>
            </a:r>
            <a:endParaRPr sz="1200"/>
          </a:p>
          <a:p>
            <a:pPr indent="-304800" lvl="0" marL="457200" rtl="0" algn="l">
              <a:spcBef>
                <a:spcPts val="0"/>
              </a:spcBef>
              <a:spcAft>
                <a:spcPts val="0"/>
              </a:spcAft>
              <a:buSzPts val="1200"/>
              <a:buAutoNum type="arabicPeriod"/>
            </a:pPr>
            <a:r>
              <a:rPr lang="en" sz="1200"/>
              <a:t>Performance Strategy in the Industry</a:t>
            </a:r>
            <a:endParaRPr sz="1200"/>
          </a:p>
          <a:p>
            <a:pPr indent="-304800" lvl="0" marL="457200" rtl="0" algn="l">
              <a:spcBef>
                <a:spcPts val="0"/>
              </a:spcBef>
              <a:spcAft>
                <a:spcPts val="0"/>
              </a:spcAft>
              <a:buSzPts val="1200"/>
              <a:buAutoNum type="arabicPeriod"/>
            </a:pPr>
            <a:r>
              <a:rPr lang="en" sz="1200"/>
              <a:t>Agility of Product</a:t>
            </a:r>
            <a:endParaRPr sz="1200"/>
          </a:p>
          <a:p>
            <a:pPr indent="-304800" lvl="0" marL="457200" rtl="0" algn="l">
              <a:spcBef>
                <a:spcPts val="0"/>
              </a:spcBef>
              <a:spcAft>
                <a:spcPts val="0"/>
              </a:spcAft>
              <a:buSzPts val="1200"/>
              <a:buAutoNum type="arabicPeriod"/>
            </a:pPr>
            <a:r>
              <a:rPr lang="en" sz="1200"/>
              <a:t>Revenue Model</a:t>
            </a:r>
            <a:endParaRPr sz="1200"/>
          </a:p>
          <a:p>
            <a:pPr indent="-304800" lvl="0" marL="457200" rtl="0" algn="l">
              <a:spcBef>
                <a:spcPts val="0"/>
              </a:spcBef>
              <a:spcAft>
                <a:spcPts val="0"/>
              </a:spcAft>
              <a:buSzPts val="1200"/>
              <a:buAutoNum type="arabicPeriod"/>
            </a:pPr>
            <a:r>
              <a:rPr lang="en" sz="1200"/>
              <a:t>Graphical Representation</a:t>
            </a:r>
            <a:endParaRPr sz="1200"/>
          </a:p>
          <a:p>
            <a:pPr indent="-304800" lvl="0" marL="457200" rtl="0" algn="l">
              <a:spcBef>
                <a:spcPts val="0"/>
              </a:spcBef>
              <a:spcAft>
                <a:spcPts val="0"/>
              </a:spcAft>
              <a:buSzPts val="1200"/>
              <a:buAutoNum type="arabicPeriod"/>
            </a:pPr>
            <a:r>
              <a:rPr lang="en" sz="1200"/>
              <a:t>Future Scope of Idea</a:t>
            </a:r>
            <a:endParaRPr sz="1200"/>
          </a:p>
          <a:p>
            <a:pPr indent="-304800" lvl="0" marL="457200" rtl="0" algn="l">
              <a:spcBef>
                <a:spcPts val="0"/>
              </a:spcBef>
              <a:spcAft>
                <a:spcPts val="0"/>
              </a:spcAft>
              <a:buSzPts val="1200"/>
              <a:buAutoNum type="arabicPeriod"/>
            </a:pPr>
            <a:r>
              <a:rPr lang="en" sz="1200"/>
              <a:t>Appendix</a:t>
            </a:r>
            <a:endParaRPr sz="1200"/>
          </a:p>
          <a:p>
            <a:pPr indent="-304800" lvl="0" marL="457200" rtl="0" algn="l">
              <a:spcBef>
                <a:spcPts val="0"/>
              </a:spcBef>
              <a:spcAft>
                <a:spcPts val="0"/>
              </a:spcAft>
              <a:buSzPts val="1200"/>
              <a:buAutoNum type="arabicPeriod"/>
            </a:pPr>
            <a:r>
              <a:rPr lang="en" sz="1200"/>
              <a:t>Thank You Slide</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0" y="666675"/>
            <a:ext cx="3250200" cy="238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t>PRODUCT DEMONSTRATION</a:t>
            </a:r>
            <a:endParaRPr b="1" sz="2800"/>
          </a:p>
        </p:txBody>
      </p:sp>
      <p:sp>
        <p:nvSpPr>
          <p:cNvPr id="280" name="Google Shape;280;p32"/>
          <p:cNvSpPr txBox="1"/>
          <p:nvPr/>
        </p:nvSpPr>
        <p:spPr>
          <a:xfrm>
            <a:off x="3442350" y="1034075"/>
            <a:ext cx="5488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IBM Assistant Preview (Chatbot) - </a:t>
            </a:r>
            <a:r>
              <a:rPr lang="en" u="sng">
                <a:solidFill>
                  <a:srgbClr val="4FC3F7"/>
                </a:solidFill>
                <a:latin typeface="Roboto"/>
                <a:ea typeface="Roboto"/>
                <a:cs typeface="Roboto"/>
                <a:sym typeface="Roboto"/>
                <a:hlinkClick r:id="rId3">
                  <a:extLst>
                    <a:ext uri="{A12FA001-AC4F-418D-AE19-62706E023703}">
                      <ahyp:hlinkClr val="tx"/>
                    </a:ext>
                  </a:extLst>
                </a:hlinkClick>
              </a:rPr>
              <a:t>https://bit.ly/noob-anti-depression-chatbot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GitHub Repo Link -</a:t>
            </a:r>
            <a:r>
              <a:rPr lang="en">
                <a:latin typeface="Roboto"/>
                <a:ea typeface="Roboto"/>
                <a:cs typeface="Roboto"/>
                <a:sym typeface="Roboto"/>
              </a:rPr>
              <a:t> </a:t>
            </a:r>
            <a:r>
              <a:rPr lang="en" u="sng">
                <a:solidFill>
                  <a:schemeClr val="hlink"/>
                </a:solidFill>
                <a:latin typeface="Roboto"/>
                <a:ea typeface="Roboto"/>
                <a:cs typeface="Roboto"/>
                <a:sym typeface="Roboto"/>
                <a:hlinkClick r:id="rId4"/>
              </a:rPr>
              <a:t>https://github.com/Stark-developer01/HackFest_2022</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YouTube Video Link -</a:t>
            </a:r>
            <a:r>
              <a:rPr lang="en">
                <a:latin typeface="Roboto"/>
                <a:ea typeface="Roboto"/>
                <a:cs typeface="Roboto"/>
                <a:sym typeface="Roboto"/>
              </a:rPr>
              <a:t> </a:t>
            </a:r>
            <a:r>
              <a:rPr lang="en" u="sng">
                <a:solidFill>
                  <a:schemeClr val="hlink"/>
                </a:solidFill>
                <a:latin typeface="Roboto"/>
                <a:ea typeface="Roboto"/>
                <a:cs typeface="Roboto"/>
                <a:sym typeface="Roboto"/>
                <a:hlinkClick r:id="rId5"/>
              </a:rPr>
              <a:t>https://www.youtube.com/watch?v=Yw5ZACd0ARA</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3"/>
          <p:cNvSpPr txBox="1"/>
          <p:nvPr>
            <p:ph type="title"/>
          </p:nvPr>
        </p:nvSpPr>
        <p:spPr>
          <a:xfrm>
            <a:off x="2728350" y="118075"/>
            <a:ext cx="2844900" cy="51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286" name="Google Shape;286;p33"/>
          <p:cNvSpPr txBox="1"/>
          <p:nvPr/>
        </p:nvSpPr>
        <p:spPr>
          <a:xfrm>
            <a:off x="362600" y="787725"/>
            <a:ext cx="8581500" cy="39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AFAFA"/>
                </a:solidFill>
                <a:latin typeface="Roboto"/>
                <a:ea typeface="Roboto"/>
                <a:cs typeface="Roboto"/>
                <a:sym typeface="Roboto"/>
              </a:rPr>
              <a:t>For user queries, feedback and suggestions we have created a google form where our users can share their feedback as well - </a:t>
            </a:r>
            <a:endParaRPr sz="1800">
              <a:solidFill>
                <a:srgbClr val="FAFAFA"/>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lang="en" sz="1800">
                <a:solidFill>
                  <a:srgbClr val="FAFAFA"/>
                </a:solidFill>
                <a:latin typeface="Roboto"/>
                <a:ea typeface="Roboto"/>
                <a:cs typeface="Roboto"/>
                <a:sym typeface="Roboto"/>
              </a:rPr>
              <a:t>User Response Survey post Chatbot Use - </a:t>
            </a:r>
            <a:r>
              <a:rPr lang="en" sz="1800" u="sng">
                <a:solidFill>
                  <a:schemeClr val="hlink"/>
                </a:solidFill>
                <a:latin typeface="Roboto"/>
                <a:ea typeface="Roboto"/>
                <a:cs typeface="Roboto"/>
                <a:sym typeface="Roboto"/>
                <a:hlinkClick r:id="rId3"/>
              </a:rPr>
              <a:t>https://forms.gle/L9DacwyjrPdgxyZL9</a:t>
            </a:r>
            <a:endParaRPr sz="1800">
              <a:solidFill>
                <a:srgbClr val="FAFAFA"/>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2112800" y="1823625"/>
            <a:ext cx="43065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t>THANK YOU</a:t>
            </a:r>
            <a:endParaRPr b="1" sz="4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82" name="Google Shape;82;p15"/>
          <p:cNvSpPr txBox="1"/>
          <p:nvPr>
            <p:ph type="title"/>
          </p:nvPr>
        </p:nvSpPr>
        <p:spPr>
          <a:xfrm>
            <a:off x="490250" y="488250"/>
            <a:ext cx="7661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a:t>
            </a:r>
            <a:r>
              <a:rPr lang="en" sz="4800"/>
              <a:t>Revolutionising mental health space with technology through innovation</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ph idx="4294967295" type="title"/>
          </p:nvPr>
        </p:nvSpPr>
        <p:spPr>
          <a:xfrm>
            <a:off x="134300" y="220100"/>
            <a:ext cx="90096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The team - TDM</a:t>
            </a:r>
            <a:endParaRPr sz="3300"/>
          </a:p>
          <a:p>
            <a:pPr indent="0" lvl="0" marL="0" rtl="0" algn="ctr">
              <a:spcBef>
                <a:spcPts val="400"/>
              </a:spcBef>
              <a:spcAft>
                <a:spcPts val="400"/>
              </a:spcAft>
              <a:buNone/>
            </a:pPr>
            <a:r>
              <a:rPr i="1" lang="en" sz="1300"/>
              <a:t>Being college undergrads </a:t>
            </a:r>
            <a:r>
              <a:rPr i="1" lang="en" sz="1300"/>
              <a:t>with lots of expectations and </a:t>
            </a:r>
            <a:r>
              <a:rPr i="1" lang="en" sz="1300"/>
              <a:t>responsibilities, we experienced </a:t>
            </a:r>
            <a:r>
              <a:rPr i="1" lang="en" sz="1300"/>
              <a:t>depression</a:t>
            </a:r>
            <a:r>
              <a:rPr i="1" lang="en" sz="1300"/>
              <a:t> and mental health issues such as anxiety and stress on a first hand basis which really drove us towards innovating a solution for the problem</a:t>
            </a:r>
            <a:endParaRPr i="1" sz="1300"/>
          </a:p>
        </p:txBody>
      </p:sp>
      <p:pic>
        <p:nvPicPr>
          <p:cNvPr id="89" name="Google Shape;89;p16"/>
          <p:cNvPicPr preferRelativeResize="0"/>
          <p:nvPr/>
        </p:nvPicPr>
        <p:blipFill rotWithShape="1">
          <a:blip r:embed="rId3">
            <a:alphaModFix/>
          </a:blip>
          <a:srcRect b="25343" l="5148" r="5157" t="7289"/>
          <a:stretch/>
        </p:blipFill>
        <p:spPr>
          <a:xfrm>
            <a:off x="408350" y="1490670"/>
            <a:ext cx="1644300" cy="1644300"/>
          </a:xfrm>
          <a:prstGeom prst="ellipse">
            <a:avLst/>
          </a:prstGeom>
          <a:noFill/>
          <a:ln>
            <a:noFill/>
          </a:ln>
        </p:spPr>
      </p:pic>
      <p:sp>
        <p:nvSpPr>
          <p:cNvPr id="90" name="Google Shape;90;p16"/>
          <p:cNvSpPr txBox="1"/>
          <p:nvPr>
            <p:ph idx="4294967295" type="title"/>
          </p:nvPr>
        </p:nvSpPr>
        <p:spPr>
          <a:xfrm>
            <a:off x="-179650" y="2980650"/>
            <a:ext cx="2820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Debargha Saha </a:t>
            </a:r>
            <a:endParaRPr sz="1800">
              <a:solidFill>
                <a:schemeClr val="dk1"/>
              </a:solidFill>
            </a:endParaRPr>
          </a:p>
        </p:txBody>
      </p:sp>
      <p:sp>
        <p:nvSpPr>
          <p:cNvPr id="91" name="Google Shape;91;p16"/>
          <p:cNvSpPr txBox="1"/>
          <p:nvPr>
            <p:ph idx="4294967295" type="body"/>
          </p:nvPr>
        </p:nvSpPr>
        <p:spPr>
          <a:xfrm>
            <a:off x="134300" y="3559350"/>
            <a:ext cx="2514900" cy="1020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2"/>
                </a:solidFill>
              </a:rPr>
              <a:t>College Senior - Final Year Engineering (B.Tech in ECE)</a:t>
            </a:r>
            <a:endParaRPr sz="1200">
              <a:solidFill>
                <a:schemeClr val="dk2"/>
              </a:solidFill>
            </a:endParaRPr>
          </a:p>
          <a:p>
            <a:pPr indent="0" lvl="0" marL="0" rtl="0" algn="ctr">
              <a:lnSpc>
                <a:spcPct val="100000"/>
              </a:lnSpc>
              <a:spcBef>
                <a:spcPts val="1600"/>
              </a:spcBef>
              <a:spcAft>
                <a:spcPts val="1600"/>
              </a:spcAft>
              <a:buNone/>
            </a:pPr>
            <a:r>
              <a:rPr lang="en" sz="1200">
                <a:solidFill>
                  <a:schemeClr val="dk2"/>
                </a:solidFill>
              </a:rPr>
              <a:t>A  problem solver and technology geek who loves to leverage technology to solve problems and issues and build products</a:t>
            </a:r>
            <a:endParaRPr sz="1200">
              <a:solidFill>
                <a:schemeClr val="dk2"/>
              </a:solidFill>
            </a:endParaRPr>
          </a:p>
        </p:txBody>
      </p:sp>
      <p:pic>
        <p:nvPicPr>
          <p:cNvPr id="92" name="Google Shape;92;p16"/>
          <p:cNvPicPr preferRelativeResize="0"/>
          <p:nvPr/>
        </p:nvPicPr>
        <p:blipFill rotWithShape="1">
          <a:blip r:embed="rId4">
            <a:alphaModFix/>
          </a:blip>
          <a:srcRect b="9980" l="0" r="0" t="9980"/>
          <a:stretch/>
        </p:blipFill>
        <p:spPr>
          <a:xfrm>
            <a:off x="6435390" y="1436945"/>
            <a:ext cx="1644300" cy="1644300"/>
          </a:xfrm>
          <a:prstGeom prst="ellipse">
            <a:avLst/>
          </a:prstGeom>
          <a:noFill/>
          <a:ln>
            <a:noFill/>
          </a:ln>
        </p:spPr>
      </p:pic>
      <p:sp>
        <p:nvSpPr>
          <p:cNvPr id="93" name="Google Shape;93;p16"/>
          <p:cNvSpPr txBox="1"/>
          <p:nvPr>
            <p:ph idx="4294967295" type="title"/>
          </p:nvPr>
        </p:nvSpPr>
        <p:spPr>
          <a:xfrm>
            <a:off x="6180702" y="2937050"/>
            <a:ext cx="24210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Manojit Roy</a:t>
            </a:r>
            <a:endParaRPr sz="1800">
              <a:solidFill>
                <a:schemeClr val="dk1"/>
              </a:solidFill>
            </a:endParaRPr>
          </a:p>
        </p:txBody>
      </p:sp>
      <p:sp>
        <p:nvSpPr>
          <p:cNvPr id="94" name="Google Shape;94;p16"/>
          <p:cNvSpPr txBox="1"/>
          <p:nvPr>
            <p:ph idx="4294967295" type="body"/>
          </p:nvPr>
        </p:nvSpPr>
        <p:spPr>
          <a:xfrm>
            <a:off x="6284756" y="3446075"/>
            <a:ext cx="2361900" cy="9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College Senior - Final Year Engineering (B.Tech in ECE)</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sp>
        <p:nvSpPr>
          <p:cNvPr id="95" name="Google Shape;95;p16"/>
          <p:cNvSpPr txBox="1"/>
          <p:nvPr/>
        </p:nvSpPr>
        <p:spPr>
          <a:xfrm>
            <a:off x="6224300" y="3856309"/>
            <a:ext cx="2919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highlight>
                  <a:srgbClr val="FFFFFF"/>
                </a:highlight>
                <a:latin typeface="Roboto"/>
                <a:ea typeface="Roboto"/>
                <a:cs typeface="Roboto"/>
                <a:sym typeface="Roboto"/>
              </a:rPr>
              <a:t>A budding engineer, problem solver, passionate about ML, and AI,  having a strong interest in projects that require both conceptual and analytical thinking, and always eager to learn more.</a:t>
            </a:r>
            <a:endParaRPr sz="1200">
              <a:solidFill>
                <a:schemeClr val="dk2"/>
              </a:solidFill>
              <a:latin typeface="Roboto"/>
              <a:ea typeface="Roboto"/>
              <a:cs typeface="Roboto"/>
              <a:sym typeface="Roboto"/>
            </a:endParaRPr>
          </a:p>
        </p:txBody>
      </p:sp>
      <p:pic>
        <p:nvPicPr>
          <p:cNvPr id="96" name="Google Shape;96;p16"/>
          <p:cNvPicPr preferRelativeResize="0"/>
          <p:nvPr/>
        </p:nvPicPr>
        <p:blipFill rotWithShape="1">
          <a:blip r:embed="rId4">
            <a:alphaModFix/>
          </a:blip>
          <a:srcRect b="16519" l="-112700" r="112699" t="3441"/>
          <a:stretch/>
        </p:blipFill>
        <p:spPr>
          <a:xfrm>
            <a:off x="6503340" y="1553170"/>
            <a:ext cx="1644300" cy="1644300"/>
          </a:xfrm>
          <a:prstGeom prst="ellipse">
            <a:avLst/>
          </a:prstGeom>
          <a:noFill/>
          <a:ln>
            <a:noFill/>
          </a:ln>
        </p:spPr>
      </p:pic>
      <p:pic>
        <p:nvPicPr>
          <p:cNvPr id="97" name="Google Shape;97;p16"/>
          <p:cNvPicPr preferRelativeResize="0"/>
          <p:nvPr/>
        </p:nvPicPr>
        <p:blipFill rotWithShape="1">
          <a:blip r:embed="rId4">
            <a:alphaModFix/>
          </a:blip>
          <a:srcRect b="-30535" l="-178027" r="155207" t="21245"/>
          <a:stretch/>
        </p:blipFill>
        <p:spPr>
          <a:xfrm>
            <a:off x="6503350" y="1764600"/>
            <a:ext cx="1794900" cy="1995600"/>
          </a:xfrm>
          <a:prstGeom prst="ellipse">
            <a:avLst/>
          </a:prstGeom>
          <a:noFill/>
          <a:ln>
            <a:noFill/>
          </a:ln>
        </p:spPr>
      </p:pic>
      <p:pic>
        <p:nvPicPr>
          <p:cNvPr id="98" name="Google Shape;98;p16"/>
          <p:cNvPicPr preferRelativeResize="0"/>
          <p:nvPr/>
        </p:nvPicPr>
        <p:blipFill rotWithShape="1">
          <a:blip r:embed="rId4">
            <a:alphaModFix/>
          </a:blip>
          <a:srcRect b="-127071" l="175106" r="-169543" t="145751"/>
          <a:stretch/>
        </p:blipFill>
        <p:spPr>
          <a:xfrm>
            <a:off x="3517775" y="1994125"/>
            <a:ext cx="1552800" cy="1670700"/>
          </a:xfrm>
          <a:prstGeom prst="ellipse">
            <a:avLst/>
          </a:prstGeom>
          <a:noFill/>
          <a:ln>
            <a:noFill/>
          </a:ln>
        </p:spPr>
      </p:pic>
      <p:pic>
        <p:nvPicPr>
          <p:cNvPr id="99" name="Google Shape;99;p16"/>
          <p:cNvPicPr preferRelativeResize="0"/>
          <p:nvPr/>
        </p:nvPicPr>
        <p:blipFill rotWithShape="1">
          <a:blip r:embed="rId5">
            <a:alphaModFix/>
          </a:blip>
          <a:srcRect b="-2174" l="0" r="0" t="7629"/>
          <a:stretch/>
        </p:blipFill>
        <p:spPr>
          <a:xfrm>
            <a:off x="3588525" y="1490675"/>
            <a:ext cx="1644300" cy="1644300"/>
          </a:xfrm>
          <a:prstGeom prst="ellipse">
            <a:avLst/>
          </a:prstGeom>
          <a:noFill/>
          <a:ln>
            <a:noFill/>
          </a:ln>
        </p:spPr>
      </p:pic>
      <p:sp>
        <p:nvSpPr>
          <p:cNvPr id="100" name="Google Shape;100;p16"/>
          <p:cNvSpPr txBox="1"/>
          <p:nvPr>
            <p:ph idx="4294967295" type="title"/>
          </p:nvPr>
        </p:nvSpPr>
        <p:spPr>
          <a:xfrm>
            <a:off x="3000525" y="3197475"/>
            <a:ext cx="2820300" cy="36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Tuhin Subhra Das</a:t>
            </a:r>
            <a:r>
              <a:rPr lang="en" sz="1800">
                <a:solidFill>
                  <a:schemeClr val="dk1"/>
                </a:solidFill>
              </a:rPr>
              <a:t> </a:t>
            </a:r>
            <a:endParaRPr sz="1800">
              <a:solidFill>
                <a:schemeClr val="dk1"/>
              </a:solidFill>
            </a:endParaRPr>
          </a:p>
        </p:txBody>
      </p:sp>
      <p:sp>
        <p:nvSpPr>
          <p:cNvPr id="101" name="Google Shape;101;p16"/>
          <p:cNvSpPr txBox="1"/>
          <p:nvPr>
            <p:ph idx="4294967295" type="body"/>
          </p:nvPr>
        </p:nvSpPr>
        <p:spPr>
          <a:xfrm>
            <a:off x="3209525" y="3492750"/>
            <a:ext cx="2514900" cy="115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2"/>
                </a:solidFill>
              </a:rPr>
              <a:t>College Senior - Final Year Engineering (B.Tech in ECE)</a:t>
            </a:r>
            <a:endParaRPr sz="1200">
              <a:solidFill>
                <a:schemeClr val="dk2"/>
              </a:solidFill>
            </a:endParaRPr>
          </a:p>
          <a:p>
            <a:pPr indent="0" lvl="0" marL="0" rtl="0" algn="ctr">
              <a:lnSpc>
                <a:spcPct val="100000"/>
              </a:lnSpc>
              <a:spcBef>
                <a:spcPts val="1600"/>
              </a:spcBef>
              <a:spcAft>
                <a:spcPts val="1600"/>
              </a:spcAft>
              <a:buNone/>
            </a:pPr>
            <a:r>
              <a:rPr lang="en" sz="1200">
                <a:solidFill>
                  <a:schemeClr val="dk2"/>
                </a:solidFill>
              </a:rPr>
              <a:t>Engineer, Avid Tech lover and a Motivated designer &amp; developer</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471900" y="4220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latin typeface="Georgia"/>
                <a:ea typeface="Georgia"/>
                <a:cs typeface="Georgia"/>
                <a:sym typeface="Georgia"/>
              </a:rPr>
              <a:t>The Problem</a:t>
            </a:r>
            <a:endParaRPr b="1" sz="3700">
              <a:latin typeface="Georgia"/>
              <a:ea typeface="Georgia"/>
              <a:cs typeface="Georgia"/>
              <a:sym typeface="Georgia"/>
            </a:endParaRPr>
          </a:p>
        </p:txBody>
      </p:sp>
      <p:sp>
        <p:nvSpPr>
          <p:cNvPr id="107" name="Google Shape;107;p17"/>
          <p:cNvSpPr txBox="1"/>
          <p:nvPr>
            <p:ph idx="1" type="body"/>
          </p:nvPr>
        </p:nvSpPr>
        <p:spPr>
          <a:xfrm>
            <a:off x="62625" y="1838975"/>
            <a:ext cx="4986300" cy="306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Mental Health and Depression</a:t>
            </a:r>
            <a:r>
              <a:rPr lang="en">
                <a:solidFill>
                  <a:srgbClr val="000000"/>
                </a:solidFill>
              </a:rPr>
              <a:t> are a rising cause of concern in the young generations of the Indian population today in the </a:t>
            </a:r>
            <a:r>
              <a:rPr b="1" lang="en">
                <a:solidFill>
                  <a:srgbClr val="000000"/>
                </a:solidFill>
              </a:rPr>
              <a:t>age group of 18-25</a:t>
            </a:r>
            <a:r>
              <a:rPr lang="en">
                <a:solidFill>
                  <a:srgbClr val="000000"/>
                </a:solidFill>
              </a:rPr>
              <a:t>, which leads to poor quality of life in the youngsters making them go through an extremely tough and uncomfortable phase of life, some leading to severe implications as well. </a:t>
            </a:r>
            <a:r>
              <a:rPr b="1" lang="en">
                <a:solidFill>
                  <a:srgbClr val="000000"/>
                </a:solidFill>
              </a:rPr>
              <a:t>1 in 7 children</a:t>
            </a:r>
            <a:r>
              <a:rPr lang="en">
                <a:solidFill>
                  <a:srgbClr val="000000"/>
                </a:solidFill>
              </a:rPr>
              <a:t> is facing mental health issues every day in India. Many of the youngsters face mental disorders like </a:t>
            </a:r>
            <a:r>
              <a:rPr b="1" lang="en">
                <a:solidFill>
                  <a:srgbClr val="000000"/>
                </a:solidFill>
              </a:rPr>
              <a:t>depression, anxiety, ADHD, Schizophrenia</a:t>
            </a:r>
            <a:r>
              <a:rPr lang="en">
                <a:solidFill>
                  <a:srgbClr val="000000"/>
                </a:solidFill>
              </a:rPr>
              <a:t>, and a lot more. Unfortunately, less than </a:t>
            </a:r>
            <a:r>
              <a:rPr b="1" lang="en">
                <a:solidFill>
                  <a:srgbClr val="000000"/>
                </a:solidFill>
              </a:rPr>
              <a:t>1% of them get medical help</a:t>
            </a:r>
            <a:r>
              <a:rPr lang="en">
                <a:solidFill>
                  <a:srgbClr val="000000"/>
                </a:solidFill>
              </a:rPr>
              <a:t>, as topics like mental illness aren’t talked openly about.</a:t>
            </a:r>
            <a:endParaRPr>
              <a:solidFill>
                <a:srgbClr val="000000"/>
              </a:solidFill>
            </a:endParaRPr>
          </a:p>
        </p:txBody>
      </p:sp>
      <p:graphicFrame>
        <p:nvGraphicFramePr>
          <p:cNvPr id="108" name="Google Shape;108;p17"/>
          <p:cNvGraphicFramePr/>
          <p:nvPr/>
        </p:nvGraphicFramePr>
        <p:xfrm>
          <a:off x="5292831" y="4700306"/>
          <a:ext cx="3000000" cy="3000000"/>
        </p:xfrm>
        <a:graphic>
          <a:graphicData uri="http://schemas.openxmlformats.org/drawingml/2006/table">
            <a:tbl>
              <a:tblPr>
                <a:noFill/>
                <a:tableStyleId>{4C5BD3BB-8C2C-4BDE-9680-035DE198CA13}</a:tableStyleId>
              </a:tblPr>
              <a:tblGrid>
                <a:gridCol w="890275"/>
                <a:gridCol w="890275"/>
                <a:gridCol w="890275"/>
                <a:gridCol w="890275"/>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 </a:t>
                      </a:r>
                      <a:r>
                        <a:rPr b="1" lang="en">
                          <a:solidFill>
                            <a:schemeClr val="lt2"/>
                          </a:solidFill>
                          <a:latin typeface="Roboto"/>
                          <a:ea typeface="Roboto"/>
                          <a:cs typeface="Roboto"/>
                          <a:sym typeface="Roboto"/>
                        </a:rPr>
                        <a:t>2017</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  </a:t>
                      </a:r>
                      <a:r>
                        <a:rPr b="1" lang="en">
                          <a:solidFill>
                            <a:schemeClr val="lt2"/>
                          </a:solidFill>
                          <a:latin typeface="Roboto"/>
                          <a:ea typeface="Roboto"/>
                          <a:cs typeface="Roboto"/>
                          <a:sym typeface="Roboto"/>
                        </a:rPr>
                        <a:t>2018</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   </a:t>
                      </a:r>
                      <a:r>
                        <a:rPr b="1" lang="en">
                          <a:solidFill>
                            <a:schemeClr val="lt2"/>
                          </a:solidFill>
                          <a:latin typeface="Roboto"/>
                          <a:ea typeface="Roboto"/>
                          <a:cs typeface="Roboto"/>
                          <a:sym typeface="Roboto"/>
                        </a:rPr>
                        <a:t>2019</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   </a:t>
                      </a:r>
                      <a:r>
                        <a:rPr b="1" lang="en">
                          <a:solidFill>
                            <a:schemeClr val="lt2"/>
                          </a:solidFill>
                          <a:latin typeface="Roboto"/>
                          <a:ea typeface="Roboto"/>
                          <a:cs typeface="Roboto"/>
                          <a:sym typeface="Roboto"/>
                        </a:rPr>
                        <a:t>2020</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9" name="Google Shape;109;p17"/>
          <p:cNvSpPr/>
          <p:nvPr/>
        </p:nvSpPr>
        <p:spPr>
          <a:xfrm>
            <a:off x="5292825" y="3932799"/>
            <a:ext cx="722400" cy="767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6225850" y="3644512"/>
            <a:ext cx="722400" cy="10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8065625" y="2192500"/>
            <a:ext cx="722400" cy="25080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7158900" y="3195275"/>
            <a:ext cx="722400" cy="1505100"/>
          </a:xfrm>
          <a:prstGeom prst="rect">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3" name="Google Shape;113;p17"/>
          <p:cNvCxnSpPr/>
          <p:nvPr/>
        </p:nvCxnSpPr>
        <p:spPr>
          <a:xfrm flipH="1">
            <a:off x="204900" y="4700325"/>
            <a:ext cx="8756100" cy="13500"/>
          </a:xfrm>
          <a:prstGeom prst="straightConnector1">
            <a:avLst/>
          </a:prstGeom>
          <a:noFill/>
          <a:ln cap="flat" cmpd="sng" w="19050">
            <a:solidFill>
              <a:schemeClr val="dk1"/>
            </a:solidFill>
            <a:prstDash val="dot"/>
            <a:round/>
            <a:headEnd len="med" w="med" type="none"/>
            <a:tailEnd len="med" w="med" type="none"/>
          </a:ln>
        </p:spPr>
      </p:cxnSp>
      <p:sp>
        <p:nvSpPr>
          <p:cNvPr id="114" name="Google Shape;114;p17"/>
          <p:cNvSpPr txBox="1"/>
          <p:nvPr/>
        </p:nvSpPr>
        <p:spPr>
          <a:xfrm>
            <a:off x="4935600" y="1838500"/>
            <a:ext cx="294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Depression rates by each year (2016 - 2020)</a:t>
            </a:r>
            <a:endParaRPr sz="1100">
              <a:latin typeface="Roboto"/>
              <a:ea typeface="Roboto"/>
              <a:cs typeface="Roboto"/>
              <a:sym typeface="Roboto"/>
            </a:endParaRPr>
          </a:p>
        </p:txBody>
      </p:sp>
      <p:sp>
        <p:nvSpPr>
          <p:cNvPr id="115" name="Google Shape;115;p17"/>
          <p:cNvSpPr txBox="1"/>
          <p:nvPr/>
        </p:nvSpPr>
        <p:spPr>
          <a:xfrm>
            <a:off x="5414150" y="3578800"/>
            <a:ext cx="44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21%</a:t>
            </a:r>
            <a:endParaRPr sz="1100">
              <a:latin typeface="Roboto"/>
              <a:ea typeface="Roboto"/>
              <a:cs typeface="Roboto"/>
              <a:sym typeface="Roboto"/>
            </a:endParaRPr>
          </a:p>
        </p:txBody>
      </p:sp>
      <p:sp>
        <p:nvSpPr>
          <p:cNvPr id="116" name="Google Shape;116;p17"/>
          <p:cNvSpPr txBox="1"/>
          <p:nvPr/>
        </p:nvSpPr>
        <p:spPr>
          <a:xfrm>
            <a:off x="6363850" y="3269400"/>
            <a:ext cx="44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30</a:t>
            </a:r>
            <a:r>
              <a:rPr lang="en" sz="1100">
                <a:latin typeface="Roboto"/>
                <a:ea typeface="Roboto"/>
                <a:cs typeface="Roboto"/>
                <a:sym typeface="Roboto"/>
              </a:rPr>
              <a:t>%</a:t>
            </a:r>
            <a:endParaRPr sz="1100">
              <a:latin typeface="Roboto"/>
              <a:ea typeface="Roboto"/>
              <a:cs typeface="Roboto"/>
              <a:sym typeface="Roboto"/>
            </a:endParaRPr>
          </a:p>
        </p:txBody>
      </p:sp>
      <p:sp>
        <p:nvSpPr>
          <p:cNvPr id="117" name="Google Shape;117;p17"/>
          <p:cNvSpPr txBox="1"/>
          <p:nvPr/>
        </p:nvSpPr>
        <p:spPr>
          <a:xfrm>
            <a:off x="7296900" y="2841263"/>
            <a:ext cx="44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42</a:t>
            </a:r>
            <a:r>
              <a:rPr lang="en" sz="1100">
                <a:latin typeface="Roboto"/>
                <a:ea typeface="Roboto"/>
                <a:cs typeface="Roboto"/>
                <a:sym typeface="Roboto"/>
              </a:rPr>
              <a:t>%</a:t>
            </a:r>
            <a:endParaRPr sz="1100">
              <a:latin typeface="Roboto"/>
              <a:ea typeface="Roboto"/>
              <a:cs typeface="Roboto"/>
              <a:sym typeface="Roboto"/>
            </a:endParaRPr>
          </a:p>
        </p:txBody>
      </p:sp>
      <p:sp>
        <p:nvSpPr>
          <p:cNvPr id="118" name="Google Shape;118;p17"/>
          <p:cNvSpPr txBox="1"/>
          <p:nvPr/>
        </p:nvSpPr>
        <p:spPr>
          <a:xfrm>
            <a:off x="8203625" y="1838500"/>
            <a:ext cx="44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60%</a:t>
            </a:r>
            <a:endParaRPr sz="11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Closeup from the side of a hand pushing a knob on an audio mixer" id="123" name="Google Shape;123;p18"/>
          <p:cNvPicPr preferRelativeResize="0"/>
          <p:nvPr/>
        </p:nvPicPr>
        <p:blipFill rotWithShape="1">
          <a:blip r:embed="rId3">
            <a:alphaModFix/>
          </a:blip>
          <a:srcRect b="15419" l="7506" r="42247" t="0"/>
          <a:stretch/>
        </p:blipFill>
        <p:spPr>
          <a:xfrm>
            <a:off x="-224025" y="0"/>
            <a:ext cx="4796027" cy="5143501"/>
          </a:xfrm>
          <a:prstGeom prst="rect">
            <a:avLst/>
          </a:prstGeom>
          <a:noFill/>
          <a:ln>
            <a:noFill/>
          </a:ln>
        </p:spPr>
      </p:pic>
      <p:sp>
        <p:nvSpPr>
          <p:cNvPr id="124" name="Google Shape;124;p18"/>
          <p:cNvSpPr txBox="1"/>
          <p:nvPr>
            <p:ph type="title"/>
          </p:nvPr>
        </p:nvSpPr>
        <p:spPr>
          <a:xfrm>
            <a:off x="69075" y="1884325"/>
            <a:ext cx="3790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125" name="Google Shape;125;p18"/>
          <p:cNvSpPr txBox="1"/>
          <p:nvPr>
            <p:ph idx="2" type="body"/>
          </p:nvPr>
        </p:nvSpPr>
        <p:spPr>
          <a:xfrm>
            <a:off x="4673575" y="926650"/>
            <a:ext cx="4376400" cy="353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500"/>
              <a:t>We plan to solve this problem through a conversational AI Chatbot. The chatbot we have planned can converse with the user in a well disposed manner and comprehend the sentiments and feelings of the user exactly. The chatbot utilizes AI calculations to do as such and afterward closes to the state of the client. If the client is recognized with any sort of dysfunctional behavior or misery then the chatbot attempts to give them the home solutions for adapt up to their psychological and enthusiastic state. On account of significant issues, for example, suicidal thoughts then the chatbot will sent info about counselling helpline, and appointment portal links to the user(and notice is additionally sent to guardian of the client.&lt;- Not implemented yet).</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latin typeface="Georgia"/>
                <a:ea typeface="Georgia"/>
                <a:cs typeface="Georgia"/>
                <a:sym typeface="Georgia"/>
              </a:rPr>
              <a:t>How it works</a:t>
            </a:r>
            <a:endParaRPr sz="3400">
              <a:latin typeface="Georgia"/>
              <a:ea typeface="Georgia"/>
              <a:cs typeface="Georgia"/>
              <a:sym typeface="Georgia"/>
            </a:endParaRPr>
          </a:p>
        </p:txBody>
      </p:sp>
      <p:cxnSp>
        <p:nvCxnSpPr>
          <p:cNvPr id="131" name="Google Shape;131;p19"/>
          <p:cNvCxnSpPr/>
          <p:nvPr/>
        </p:nvCxnSpPr>
        <p:spPr>
          <a:xfrm>
            <a:off x="136687" y="2686755"/>
            <a:ext cx="0" cy="780600"/>
          </a:xfrm>
          <a:prstGeom prst="straightConnector1">
            <a:avLst/>
          </a:prstGeom>
          <a:noFill/>
          <a:ln cap="flat" cmpd="sng" w="9525">
            <a:solidFill>
              <a:srgbClr val="B7B7B7"/>
            </a:solidFill>
            <a:prstDash val="solid"/>
            <a:round/>
            <a:headEnd len="med" w="med" type="none"/>
            <a:tailEnd len="med" w="med" type="none"/>
          </a:ln>
        </p:spPr>
      </p:cxnSp>
      <p:sp>
        <p:nvSpPr>
          <p:cNvPr id="132" name="Google Shape;132;p19"/>
          <p:cNvSpPr txBox="1"/>
          <p:nvPr>
            <p:ph type="title"/>
          </p:nvPr>
        </p:nvSpPr>
        <p:spPr>
          <a:xfrm>
            <a:off x="176553" y="2430475"/>
            <a:ext cx="1536600" cy="2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33" name="Google Shape;133;p19"/>
          <p:cNvSpPr txBox="1"/>
          <p:nvPr>
            <p:ph idx="1" type="body"/>
          </p:nvPr>
        </p:nvSpPr>
        <p:spPr>
          <a:xfrm>
            <a:off x="136675" y="2749450"/>
            <a:ext cx="1732200" cy="65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Our chat assistant gets initiated manually by the user through a tap or click on the deployed platform</a:t>
            </a:r>
            <a:endParaRPr sz="1200">
              <a:solidFill>
                <a:schemeClr val="dk2"/>
              </a:solidFill>
            </a:endParaRPr>
          </a:p>
        </p:txBody>
      </p:sp>
      <p:cxnSp>
        <p:nvCxnSpPr>
          <p:cNvPr id="134" name="Google Shape;134;p19"/>
          <p:cNvCxnSpPr/>
          <p:nvPr/>
        </p:nvCxnSpPr>
        <p:spPr>
          <a:xfrm>
            <a:off x="2225675" y="2572198"/>
            <a:ext cx="0" cy="780600"/>
          </a:xfrm>
          <a:prstGeom prst="straightConnector1">
            <a:avLst/>
          </a:prstGeom>
          <a:noFill/>
          <a:ln cap="flat" cmpd="sng" w="9525">
            <a:solidFill>
              <a:srgbClr val="B7B7B7"/>
            </a:solidFill>
            <a:prstDash val="solid"/>
            <a:round/>
            <a:headEnd len="med" w="med" type="none"/>
            <a:tailEnd len="med" w="med" type="none"/>
          </a:ln>
        </p:spPr>
      </p:cxnSp>
      <p:sp>
        <p:nvSpPr>
          <p:cNvPr id="135" name="Google Shape;135;p19"/>
          <p:cNvSpPr txBox="1"/>
          <p:nvPr>
            <p:ph type="title"/>
          </p:nvPr>
        </p:nvSpPr>
        <p:spPr>
          <a:xfrm>
            <a:off x="2225696" y="2430467"/>
            <a:ext cx="1536600" cy="2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36" name="Google Shape;136;p19"/>
          <p:cNvSpPr txBox="1"/>
          <p:nvPr>
            <p:ph idx="1" type="body"/>
          </p:nvPr>
        </p:nvSpPr>
        <p:spPr>
          <a:xfrm>
            <a:off x="2265525" y="2704152"/>
            <a:ext cx="1536600" cy="13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The chatbot initiates the conversation with a welcoming message, or any time </a:t>
            </a:r>
            <a:endParaRPr sz="1100">
              <a:solidFill>
                <a:schemeClr val="dk2"/>
              </a:solidFill>
            </a:endParaRPr>
          </a:p>
          <a:p>
            <a:pPr indent="0" lvl="0" marL="0" rtl="0" algn="l">
              <a:spcBef>
                <a:spcPts val="1600"/>
              </a:spcBef>
              <a:spcAft>
                <a:spcPts val="1600"/>
              </a:spcAft>
              <a:buNone/>
            </a:pPr>
            <a:r>
              <a:t/>
            </a:r>
            <a:endParaRPr sz="1100">
              <a:solidFill>
                <a:schemeClr val="dk2"/>
              </a:solidFill>
            </a:endParaRPr>
          </a:p>
        </p:txBody>
      </p:sp>
      <p:cxnSp>
        <p:nvCxnSpPr>
          <p:cNvPr id="137" name="Google Shape;137;p19"/>
          <p:cNvCxnSpPr/>
          <p:nvPr/>
        </p:nvCxnSpPr>
        <p:spPr>
          <a:xfrm>
            <a:off x="4354510" y="2440999"/>
            <a:ext cx="0" cy="780600"/>
          </a:xfrm>
          <a:prstGeom prst="straightConnector1">
            <a:avLst/>
          </a:prstGeom>
          <a:noFill/>
          <a:ln cap="flat" cmpd="sng" w="9525">
            <a:solidFill>
              <a:srgbClr val="B7B7B7"/>
            </a:solidFill>
            <a:prstDash val="solid"/>
            <a:round/>
            <a:headEnd len="med" w="med" type="none"/>
            <a:tailEnd len="med" w="med" type="none"/>
          </a:ln>
        </p:spPr>
      </p:cxnSp>
      <p:sp>
        <p:nvSpPr>
          <p:cNvPr id="138" name="Google Shape;138;p19"/>
          <p:cNvSpPr txBox="1"/>
          <p:nvPr>
            <p:ph type="title"/>
          </p:nvPr>
        </p:nvSpPr>
        <p:spPr>
          <a:xfrm>
            <a:off x="4394376" y="2348425"/>
            <a:ext cx="1536600" cy="2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39" name="Google Shape;139;p19"/>
          <p:cNvSpPr txBox="1"/>
          <p:nvPr>
            <p:ph idx="1" type="body"/>
          </p:nvPr>
        </p:nvSpPr>
        <p:spPr>
          <a:xfrm>
            <a:off x="4394362" y="2566439"/>
            <a:ext cx="2111400" cy="65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The user responds to the chatbot and gradually the conversation gets carries on</a:t>
            </a:r>
            <a:endParaRPr sz="1200">
              <a:solidFill>
                <a:schemeClr val="dk2"/>
              </a:solidFill>
            </a:endParaRPr>
          </a:p>
        </p:txBody>
      </p:sp>
      <p:grpSp>
        <p:nvGrpSpPr>
          <p:cNvPr id="140" name="Google Shape;140;p19"/>
          <p:cNvGrpSpPr/>
          <p:nvPr/>
        </p:nvGrpSpPr>
        <p:grpSpPr>
          <a:xfrm>
            <a:off x="377514" y="3900459"/>
            <a:ext cx="5788398" cy="1142885"/>
            <a:chOff x="1119265" y="3703477"/>
            <a:chExt cx="6834807" cy="1520400"/>
          </a:xfrm>
        </p:grpSpPr>
        <p:cxnSp>
          <p:nvCxnSpPr>
            <p:cNvPr id="141" name="Google Shape;141;p19"/>
            <p:cNvCxnSpPr/>
            <p:nvPr/>
          </p:nvCxnSpPr>
          <p:spPr>
            <a:xfrm>
              <a:off x="1767706" y="4416669"/>
              <a:ext cx="4650000" cy="0"/>
            </a:xfrm>
            <a:prstGeom prst="straightConnector1">
              <a:avLst/>
            </a:prstGeom>
            <a:noFill/>
            <a:ln cap="flat" cmpd="sng" w="19050">
              <a:solidFill>
                <a:schemeClr val="dk1"/>
              </a:solidFill>
              <a:prstDash val="dot"/>
              <a:round/>
              <a:headEnd len="med" w="med" type="none"/>
              <a:tailEnd len="med" w="med" type="none"/>
            </a:ln>
          </p:spPr>
        </p:cxnSp>
        <p:sp>
          <p:nvSpPr>
            <p:cNvPr id="142" name="Google Shape;142;p19"/>
            <p:cNvSpPr/>
            <p:nvPr/>
          </p:nvSpPr>
          <p:spPr>
            <a:xfrm>
              <a:off x="1119265" y="4079829"/>
              <a:ext cx="680100" cy="767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3398922" y="3868131"/>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6433672" y="3703477"/>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 name="Google Shape;145;p19"/>
          <p:cNvPicPr preferRelativeResize="0"/>
          <p:nvPr/>
        </p:nvPicPr>
        <p:blipFill>
          <a:blip r:embed="rId3">
            <a:alphaModFix/>
          </a:blip>
          <a:stretch>
            <a:fillRect/>
          </a:stretch>
        </p:blipFill>
        <p:spPr>
          <a:xfrm>
            <a:off x="417825" y="4224225"/>
            <a:ext cx="495350" cy="495350"/>
          </a:xfrm>
          <a:prstGeom prst="rect">
            <a:avLst/>
          </a:prstGeom>
          <a:noFill/>
          <a:ln>
            <a:noFill/>
          </a:ln>
        </p:spPr>
      </p:pic>
      <p:pic>
        <p:nvPicPr>
          <p:cNvPr id="146" name="Google Shape;146;p19"/>
          <p:cNvPicPr preferRelativeResize="0"/>
          <p:nvPr/>
        </p:nvPicPr>
        <p:blipFill>
          <a:blip r:embed="rId4">
            <a:alphaModFix/>
          </a:blip>
          <a:stretch>
            <a:fillRect/>
          </a:stretch>
        </p:blipFill>
        <p:spPr>
          <a:xfrm>
            <a:off x="2459693" y="4183365"/>
            <a:ext cx="650146" cy="577072"/>
          </a:xfrm>
          <a:prstGeom prst="rect">
            <a:avLst/>
          </a:prstGeom>
          <a:noFill/>
          <a:ln>
            <a:noFill/>
          </a:ln>
        </p:spPr>
      </p:pic>
      <p:pic>
        <p:nvPicPr>
          <p:cNvPr id="147" name="Google Shape;147;p19"/>
          <p:cNvPicPr preferRelativeResize="0"/>
          <p:nvPr/>
        </p:nvPicPr>
        <p:blipFill>
          <a:blip r:embed="rId5">
            <a:alphaModFix/>
          </a:blip>
          <a:stretch>
            <a:fillRect/>
          </a:stretch>
        </p:blipFill>
        <p:spPr>
          <a:xfrm>
            <a:off x="5039171" y="4107209"/>
            <a:ext cx="821766" cy="729402"/>
          </a:xfrm>
          <a:prstGeom prst="rect">
            <a:avLst/>
          </a:prstGeom>
          <a:noFill/>
          <a:ln>
            <a:noFill/>
          </a:ln>
        </p:spPr>
      </p:pic>
      <p:sp>
        <p:nvSpPr>
          <p:cNvPr id="148" name="Google Shape;148;p19"/>
          <p:cNvSpPr/>
          <p:nvPr/>
        </p:nvSpPr>
        <p:spPr>
          <a:xfrm>
            <a:off x="7353925" y="3719975"/>
            <a:ext cx="1430400" cy="132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9"/>
          <p:cNvCxnSpPr/>
          <p:nvPr/>
        </p:nvCxnSpPr>
        <p:spPr>
          <a:xfrm>
            <a:off x="6799160" y="2440999"/>
            <a:ext cx="0" cy="780600"/>
          </a:xfrm>
          <a:prstGeom prst="straightConnector1">
            <a:avLst/>
          </a:prstGeom>
          <a:noFill/>
          <a:ln cap="flat" cmpd="sng" w="9525">
            <a:solidFill>
              <a:srgbClr val="B7B7B7"/>
            </a:solidFill>
            <a:prstDash val="solid"/>
            <a:round/>
            <a:headEnd len="med" w="med" type="none"/>
            <a:tailEnd len="med" w="med" type="none"/>
          </a:ln>
        </p:spPr>
      </p:cxnSp>
      <p:sp>
        <p:nvSpPr>
          <p:cNvPr id="150" name="Google Shape;150;p19"/>
          <p:cNvSpPr txBox="1"/>
          <p:nvPr>
            <p:ph type="title"/>
          </p:nvPr>
        </p:nvSpPr>
        <p:spPr>
          <a:xfrm>
            <a:off x="6839026" y="2348425"/>
            <a:ext cx="1536600" cy="2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4</a:t>
            </a:r>
            <a:endParaRPr sz="1700">
              <a:solidFill>
                <a:schemeClr val="dk1"/>
              </a:solidFill>
            </a:endParaRPr>
          </a:p>
        </p:txBody>
      </p:sp>
      <p:sp>
        <p:nvSpPr>
          <p:cNvPr id="151" name="Google Shape;151;p19"/>
          <p:cNvSpPr txBox="1"/>
          <p:nvPr>
            <p:ph idx="1" type="body"/>
          </p:nvPr>
        </p:nvSpPr>
        <p:spPr>
          <a:xfrm>
            <a:off x="6799150" y="2547249"/>
            <a:ext cx="2111400" cy="10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Through deep user </a:t>
            </a:r>
            <a:r>
              <a:rPr lang="en" sz="1200">
                <a:solidFill>
                  <a:schemeClr val="dk2"/>
                </a:solidFill>
              </a:rPr>
              <a:t>conversations</a:t>
            </a:r>
            <a:r>
              <a:rPr lang="en" sz="1200">
                <a:solidFill>
                  <a:schemeClr val="dk2"/>
                </a:solidFill>
              </a:rPr>
              <a:t> and simple questionnaires the mental status of the user is tracked down</a:t>
            </a:r>
            <a:endParaRPr sz="1200">
              <a:solidFill>
                <a:schemeClr val="dk2"/>
              </a:solidFill>
            </a:endParaRPr>
          </a:p>
        </p:txBody>
      </p:sp>
      <p:pic>
        <p:nvPicPr>
          <p:cNvPr id="152" name="Google Shape;152;p19"/>
          <p:cNvPicPr preferRelativeResize="0"/>
          <p:nvPr/>
        </p:nvPicPr>
        <p:blipFill>
          <a:blip r:embed="rId6">
            <a:alphaModFix/>
          </a:blip>
          <a:stretch>
            <a:fillRect/>
          </a:stretch>
        </p:blipFill>
        <p:spPr>
          <a:xfrm>
            <a:off x="7872250" y="3970750"/>
            <a:ext cx="821750" cy="821750"/>
          </a:xfrm>
          <a:prstGeom prst="rect">
            <a:avLst/>
          </a:prstGeom>
          <a:noFill/>
          <a:ln>
            <a:noFill/>
          </a:ln>
        </p:spPr>
      </p:pic>
      <p:pic>
        <p:nvPicPr>
          <p:cNvPr id="153" name="Google Shape;153;p19"/>
          <p:cNvPicPr preferRelativeResize="0"/>
          <p:nvPr/>
        </p:nvPicPr>
        <p:blipFill>
          <a:blip r:embed="rId7">
            <a:alphaModFix/>
          </a:blip>
          <a:stretch>
            <a:fillRect/>
          </a:stretch>
        </p:blipFill>
        <p:spPr>
          <a:xfrm>
            <a:off x="7353925" y="4056550"/>
            <a:ext cx="650150" cy="650150"/>
          </a:xfrm>
          <a:prstGeom prst="rect">
            <a:avLst/>
          </a:prstGeom>
          <a:noFill/>
          <a:ln>
            <a:noFill/>
          </a:ln>
        </p:spPr>
      </p:pic>
      <p:sp>
        <p:nvSpPr>
          <p:cNvPr id="154" name="Google Shape;154;p19"/>
          <p:cNvSpPr txBox="1"/>
          <p:nvPr/>
        </p:nvSpPr>
        <p:spPr>
          <a:xfrm>
            <a:off x="2278800" y="3467350"/>
            <a:ext cx="143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w</a:t>
            </a:r>
            <a:r>
              <a:rPr lang="en" sz="1100">
                <a:solidFill>
                  <a:schemeClr val="dk2"/>
                </a:solidFill>
                <a:latin typeface="Roboto"/>
                <a:ea typeface="Roboto"/>
                <a:cs typeface="Roboto"/>
                <a:sym typeface="Roboto"/>
              </a:rPr>
              <a:t>ith a simple “Hi”!</a:t>
            </a:r>
            <a:endParaRPr sz="11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98250" y="16350"/>
            <a:ext cx="88323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eorgia"/>
                <a:ea typeface="Georgia"/>
                <a:cs typeface="Georgia"/>
                <a:sym typeface="Georgia"/>
              </a:rPr>
              <a:t>Architecture Diagram</a:t>
            </a:r>
            <a:endParaRPr b="1" sz="2300">
              <a:latin typeface="Georgia"/>
              <a:ea typeface="Georgia"/>
              <a:cs typeface="Georgia"/>
              <a:sym typeface="Georgia"/>
            </a:endParaRPr>
          </a:p>
        </p:txBody>
      </p:sp>
      <p:pic>
        <p:nvPicPr>
          <p:cNvPr id="160" name="Google Shape;160;p20"/>
          <p:cNvPicPr preferRelativeResize="0"/>
          <p:nvPr/>
        </p:nvPicPr>
        <p:blipFill rotWithShape="1">
          <a:blip r:embed="rId3">
            <a:alphaModFix/>
          </a:blip>
          <a:srcRect b="10359" l="19529" r="31888" t="23868"/>
          <a:stretch/>
        </p:blipFill>
        <p:spPr>
          <a:xfrm>
            <a:off x="1585925" y="711775"/>
            <a:ext cx="5787600" cy="4407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id="165" name="Google Shape;165;p21"/>
          <p:cNvPicPr preferRelativeResize="0"/>
          <p:nvPr/>
        </p:nvPicPr>
        <p:blipFill>
          <a:blip r:embed="rId3">
            <a:alphaModFix/>
          </a:blip>
          <a:stretch>
            <a:fillRect/>
          </a:stretch>
        </p:blipFill>
        <p:spPr>
          <a:xfrm>
            <a:off x="1120538" y="688175"/>
            <a:ext cx="6902924" cy="4455326"/>
          </a:xfrm>
          <a:prstGeom prst="rect">
            <a:avLst/>
          </a:prstGeom>
          <a:noFill/>
          <a:ln>
            <a:noFill/>
          </a:ln>
        </p:spPr>
      </p:pic>
      <p:sp>
        <p:nvSpPr>
          <p:cNvPr id="166" name="Google Shape;166;p21"/>
          <p:cNvSpPr txBox="1"/>
          <p:nvPr/>
        </p:nvSpPr>
        <p:spPr>
          <a:xfrm>
            <a:off x="1485900" y="195575"/>
            <a:ext cx="617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Lato"/>
                <a:ea typeface="Lato"/>
                <a:cs typeface="Lato"/>
                <a:sym typeface="Lato"/>
              </a:rPr>
              <a:t>General Flowchart for chatbot</a:t>
            </a:r>
            <a:endParaRPr sz="20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